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EtiL2Tiig8e0sVBERdR1781Vu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A31E9-F08C-4806-A911-A7E81FF3E91E}">
  <a:tblStyle styleId="{032A31E9-F08C-4806-A911-A7E81FF3E9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kafkas-origin-story-linkedin-tanvir-ahme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fka.apache.or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zookeeper.apache.org/" TargetMode="External"/><Relationship Id="rId3" Type="http://schemas.openxmlformats.org/officeDocument/2006/relationships/hyperlink" Target="https://www.infoq.cn/article/kafka-analysis-part-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02cf79d4e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Kafka's origin story at LinkedIn</a:t>
            </a:r>
            <a:endParaRPr/>
          </a:p>
        </p:txBody>
      </p:sp>
      <p:sp>
        <p:nvSpPr>
          <p:cNvPr id="86" name="Google Shape;86;g2402cf79d4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34b895a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34b895a2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a:solidFill>
                  <a:srgbClr val="4A4A4A"/>
                </a:solidFill>
                <a:highlight>
                  <a:srgbClr val="FFFFFF"/>
                </a:highlight>
                <a:latin typeface="Microsoft Yahei"/>
                <a:ea typeface="Microsoft Yahei"/>
                <a:cs typeface="Microsoft Yahei"/>
                <a:sym typeface="Microsoft Yahei"/>
              </a:rPr>
              <a:t>使用 Consumer high level API 时，同一 Topic 的一条消息只能被同一个 Consumer Group 内的一个 Consumer 消费，但多个 Consumer Group 可同时消费这一消息。</a:t>
            </a:r>
            <a:endParaRPr>
              <a:solidFill>
                <a:srgbClr val="4A4A4A"/>
              </a:solidFill>
              <a:latin typeface="Microsoft Yahei"/>
              <a:ea typeface="Microsoft Yahei"/>
              <a:cs typeface="Microsoft Yahei"/>
              <a:sym typeface="Microsoft Yahei"/>
            </a:endParaRPr>
          </a:p>
          <a:p>
            <a:pPr indent="0" lvl="0" marL="0" rtl="0" algn="just">
              <a:lnSpc>
                <a:spcPct val="115000"/>
              </a:lnSpc>
              <a:spcBef>
                <a:spcPts val="1800"/>
              </a:spcBef>
              <a:spcAft>
                <a:spcPts val="0"/>
              </a:spcAft>
              <a:buClr>
                <a:schemeClr val="dk1"/>
              </a:buClr>
              <a:buSzPts val="1100"/>
              <a:buFont typeface="Arial"/>
              <a:buNone/>
            </a:pPr>
            <a:r>
              <a:rPr lang="en-US">
                <a:solidFill>
                  <a:srgbClr val="4A4A4A"/>
                </a:solidFill>
                <a:latin typeface="Microsoft Yahei"/>
                <a:ea typeface="Microsoft Yahei"/>
                <a:cs typeface="Microsoft Yahei"/>
                <a:sym typeface="Microsoft Yahei"/>
              </a:rPr>
              <a:t>这是 Kafka 用来实现一个 Topic 消息的广播（发给所有的 Consumer）和单播（发给某一个 Consumer）的手段。一个 Topic 可以对应多个 Consumer Group。如果需要实现广播，只要每个 Consumer 有一个独立的 Group 就可以了。要实现单播只要所有的 Consumer 在同一个 Group 里。用 Consumer Group 还可以将 Consumer 进行自由的分组而不需要多次发送消息到不同的 Topic。</a:t>
            </a:r>
            <a:endParaRPr>
              <a:solidFill>
                <a:srgbClr val="4A4A4A"/>
              </a:solidFill>
              <a:latin typeface="Microsoft Yahei"/>
              <a:ea typeface="Microsoft Yahei"/>
              <a:cs typeface="Microsoft Yahei"/>
              <a:sym typeface="Microsoft Yahei"/>
            </a:endParaRPr>
          </a:p>
          <a:p>
            <a:pPr indent="0" lvl="0" marL="0" rtl="0" algn="l">
              <a:spcBef>
                <a:spcPts val="1800"/>
              </a:spcBef>
              <a:spcAft>
                <a:spcPts val="0"/>
              </a:spcAft>
              <a:buNone/>
            </a:pPr>
            <a:r>
              <a:t/>
            </a:r>
            <a:endParaRPr sz="1350">
              <a:solidFill>
                <a:srgbClr val="303233"/>
              </a:solidFill>
              <a:latin typeface="Arial"/>
              <a:ea typeface="Arial"/>
              <a:cs typeface="Arial"/>
              <a:sym typeface="Arial"/>
            </a:endParaRPr>
          </a:p>
        </p:txBody>
      </p:sp>
      <p:sp>
        <p:nvSpPr>
          <p:cNvPr id="181" name="Google Shape;181;g2434b895a2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4043e5f8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4043e5f8e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a:solidFill>
                  <a:srgbClr val="4A4A4A"/>
                </a:solidFill>
                <a:latin typeface="Microsoft Yahei"/>
                <a:ea typeface="Microsoft Yahei"/>
                <a:cs typeface="Microsoft Yahei"/>
                <a:sym typeface="Microsoft Yahei"/>
              </a:rPr>
              <a:t>实际上，Kafka 的设计理念之一就是同时提供离线处理和实时处理。根据这一特性，可以使用 Storm 这种实时流处理系统对消息进行实时在线处理，同时使用 Hadoop 这种批处理系统进行离线处理，还可以同时将数据实时备份到另一个数据中心，只需要保证这三个操作所使用的 Consumer 属于不同的 Consumer Group 即可。下图是 Kafka 在 Linkedin 的一种简化部署示意图。</a:t>
            </a:r>
            <a:endParaRPr>
              <a:solidFill>
                <a:srgbClr val="4A4A4A"/>
              </a:solidFill>
              <a:latin typeface="Microsoft Yahei"/>
              <a:ea typeface="Microsoft Yahei"/>
              <a:cs typeface="Microsoft Yahei"/>
              <a:sym typeface="Microsoft Yahei"/>
            </a:endParaRPr>
          </a:p>
          <a:p>
            <a:pPr indent="0" lvl="0" marL="0" rtl="0" algn="l">
              <a:spcBef>
                <a:spcPts val="1800"/>
              </a:spcBef>
              <a:spcAft>
                <a:spcPts val="0"/>
              </a:spcAft>
              <a:buNone/>
            </a:pPr>
            <a:r>
              <a:t/>
            </a:r>
            <a:endParaRPr sz="1350">
              <a:solidFill>
                <a:srgbClr val="303233"/>
              </a:solidFill>
              <a:latin typeface="Arial"/>
              <a:ea typeface="Arial"/>
              <a:cs typeface="Arial"/>
              <a:sym typeface="Arial"/>
            </a:endParaRPr>
          </a:p>
        </p:txBody>
      </p:sp>
      <p:sp>
        <p:nvSpPr>
          <p:cNvPr id="189" name="Google Shape;189;g224043e5f8e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4043e5f8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4043e5f8e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1500">
                <a:solidFill>
                  <a:srgbClr val="292929"/>
                </a:solidFill>
                <a:highlight>
                  <a:srgbClr val="FFFFFF"/>
                </a:highlight>
                <a:latin typeface="Georgia"/>
                <a:ea typeface="Georgia"/>
                <a:cs typeface="Georgia"/>
                <a:sym typeface="Georgia"/>
              </a:rPr>
              <a:t>Kafka  </a:t>
            </a:r>
            <a:r>
              <a:rPr lang="en-US" sz="1050">
                <a:solidFill>
                  <a:srgbClr val="757575"/>
                </a:solidFill>
                <a:highlight>
                  <a:srgbClr val="FFFFFF"/>
                </a:highlight>
                <a:latin typeface="Arial"/>
                <a:ea typeface="Arial"/>
                <a:cs typeface="Arial"/>
                <a:sym typeface="Arial"/>
              </a:rPr>
              <a:t> EcoSystem</a:t>
            </a:r>
            <a:endParaRPr sz="1500">
              <a:solidFill>
                <a:srgbClr val="292929"/>
              </a:solidFill>
              <a:highlight>
                <a:srgbClr val="FFFFFF"/>
              </a:highlight>
              <a:latin typeface="Georgia"/>
              <a:ea typeface="Georgia"/>
              <a:cs typeface="Georgia"/>
              <a:sym typeface="Georgia"/>
            </a:endParaRPr>
          </a:p>
          <a:p>
            <a:pPr indent="0" lvl="0" marL="0" rtl="0" algn="just">
              <a:lnSpc>
                <a:spcPct val="115000"/>
              </a:lnSpc>
              <a:spcBef>
                <a:spcPts val="1800"/>
              </a:spcBef>
              <a:spcAft>
                <a:spcPts val="1800"/>
              </a:spcAft>
              <a:buNone/>
            </a:pPr>
            <a:r>
              <a:rPr lang="en-US" sz="1500">
                <a:solidFill>
                  <a:srgbClr val="292929"/>
                </a:solidFill>
                <a:highlight>
                  <a:srgbClr val="FFFFFF"/>
                </a:highlight>
                <a:latin typeface="Georgia"/>
                <a:ea typeface="Georgia"/>
                <a:cs typeface="Georgia"/>
                <a:sym typeface="Georgia"/>
              </a:rPr>
              <a:t>Kafka 具有水平可擴展性，可以在跨多個節點和多個區域部署的代理集群上運行，每個代理能夠處理 TB 級消息而不會影響性能。 一旦 Kafka 集群建立起來，外部應用程序就可以使用 Kafka API 與集群進行交互，推送、轉換或消費消息。</a:t>
            </a:r>
            <a:endParaRPr sz="1350">
              <a:solidFill>
                <a:srgbClr val="303233"/>
              </a:solidFill>
              <a:latin typeface="Arial"/>
              <a:ea typeface="Arial"/>
              <a:cs typeface="Arial"/>
              <a:sym typeface="Arial"/>
            </a:endParaRPr>
          </a:p>
        </p:txBody>
      </p:sp>
      <p:sp>
        <p:nvSpPr>
          <p:cNvPr id="197" name="Google Shape;197;g224043e5f8e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4043e5f8e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4043e5f8e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1800"/>
              </a:spcAft>
              <a:buNone/>
            </a:pPr>
            <a:r>
              <a:t/>
            </a:r>
            <a:endParaRPr sz="1350">
              <a:solidFill>
                <a:srgbClr val="303233"/>
              </a:solidFill>
              <a:latin typeface="Arial"/>
              <a:ea typeface="Arial"/>
              <a:cs typeface="Arial"/>
              <a:sym typeface="Arial"/>
            </a:endParaRPr>
          </a:p>
        </p:txBody>
      </p:sp>
      <p:sp>
        <p:nvSpPr>
          <p:cNvPr id="206" name="Google Shape;206;g224043e5f8e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4dd7d9bdc_9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4dd7d9bdc_9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224dd7d9bdc_9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ce91a7ebd_1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3ce91a7ebd_1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i="0" lang="en-US" u="sng">
                <a:solidFill>
                  <a:schemeClr val="hlink"/>
                </a:solidFill>
                <a:latin typeface="Microsoft JhengHei"/>
                <a:ea typeface="Microsoft JhengHei"/>
                <a:cs typeface="Microsoft JhengHei"/>
                <a:sym typeface="Microsoft JhengHei"/>
                <a:hlinkClick r:id="rId2"/>
              </a:rPr>
              <a:t>Apache Kafka</a:t>
            </a:r>
            <a:r>
              <a:rPr b="0" i="0" lang="en-US">
                <a:solidFill>
                  <a:schemeClr val="dk1"/>
                </a:solidFill>
                <a:latin typeface="Microsoft JhengHei"/>
                <a:ea typeface="Microsoft JhengHei"/>
                <a:cs typeface="Microsoft JhengHei"/>
                <a:sym typeface="Microsoft JhengHei"/>
              </a:rPr>
              <a:t> 最初由 Linkedin 所開發為了解決 data pipeline 問題</a:t>
            </a:r>
            <a:endParaRPr b="0" i="0">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不同於其他的訊息處理系統，Apache Kafka 是針對 big data streaming 處理而設計，可以輕易達到每秒上萬等級 requests</a:t>
            </a:r>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採用 Kafka 前</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每個應用之間都需要知道彼此的 API 接口才能串接，或是如果一方暫時故障無法回應，可能就會失去資料。</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當使用 Kafka 後</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可以將低其元件之間的耦合，且讓資料流變的清晰可見。</a:t>
            </a:r>
            <a:endParaRPr>
              <a:solidFill>
                <a:schemeClr val="dk1"/>
              </a:solidFill>
              <a:latin typeface="Microsoft JhengHei"/>
              <a:ea typeface="Microsoft JhengHei"/>
              <a:cs typeface="Microsoft JhengHei"/>
              <a:sym typeface="Microsoft JhengHei"/>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p:txBody>
      </p:sp>
      <p:sp>
        <p:nvSpPr>
          <p:cNvPr id="239" name="Google Shape;239;g23ce91a7ebd_1_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e91a7ebd_1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3ce91a7ebd_1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Leo</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LinkedIn 的起步與今天許多網站的起步一樣，作為一個單一的整體應用程序來完成所有事情。</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LinkedIn started as many sites start today, as a single monolithic application doing it all.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它為所有不同的頁面託管 web servlet，處理業務邏輯，並連接到少數 LinkedIn 數據庫。</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It hosted web servlets for all the various pages, handled business logic, and connected to a handful of LinkedIn databases.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隨著網站的發展，Leo 也在發展，其角色和責任也在增加，自然而然地也增加了它的複雜性。負載平衡有助於啟動多個 Leo 實例。但增加的負載正在加重 LinkedIn 最關鍵的系統——其會員資料數據庫的負擔。</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As the site grew, so did Leo, increasing its role and responsibility, and naturally increasing its complexity. Load balancing helped as multiple instances of Leo were spun up. But the added load was taxing LinkedIn’s most critical system - its member profile database.</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我們做的一個簡單的修復是經典的垂直縮放——投入更多的 CPU 和內存！</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An easy fix we did was classic vertical scaling - throw more CPUs and memory at it!</a:t>
            </a:r>
            <a:endParaRPr/>
          </a:p>
        </p:txBody>
      </p:sp>
      <p:sp>
        <p:nvSpPr>
          <p:cNvPr id="250" name="Google Shape;250;g23ce91a7ebd_1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ce91a7ebd_1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23ce91a7ebd_1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Leo</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隨著網站流量越來越大，我們的單體應用 Leo 經常在生產環境中宕機，很難進行故障排除和恢復，也很難發布新代碼。高可用性對 LinkedIn 至關重要。很明顯，我們需要“殺死 Leo”並將其分解為許多小型功能。</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As the site began to see more and more traffic, our single monolithic app Leo was often going down in production, it was difficult to troubleshoot and recover, and difficult to release new code. High availability is critical to LinkedIn. It was clear we needed to “Kill Leo” and break it up into many small functional.</a:t>
            </a:r>
            <a:endParaRPr/>
          </a:p>
        </p:txBody>
      </p:sp>
      <p:sp>
        <p:nvSpPr>
          <p:cNvPr id="261" name="Google Shape;261;g23ce91a7ebd_1_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ce91a7ebd_1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3ce91a7ebd_1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Kafka</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為了收集越來越多的數據</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To collect its growing amount of data</a:t>
            </a:r>
            <a:endParaRPr/>
          </a:p>
          <a:p>
            <a:pPr indent="0" lvl="0" marL="0" rtl="0" algn="l">
              <a:spcBef>
                <a:spcPts val="0"/>
              </a:spcBef>
              <a:spcAft>
                <a:spcPts val="0"/>
              </a:spcAft>
              <a:buClr>
                <a:schemeClr val="dk1"/>
              </a:buClr>
              <a:buSzPts val="1200"/>
              <a:buFont typeface="Arial"/>
              <a:buNone/>
            </a:pPr>
            <a:r>
              <a:rPr i="1" lang="en-US">
                <a:solidFill>
                  <a:schemeClr val="dk1"/>
                </a:solidFill>
                <a:latin typeface="Microsoft JhengHei"/>
                <a:ea typeface="Microsoft JhengHei"/>
                <a:cs typeface="Microsoft JhengHei"/>
                <a:sym typeface="Microsoft JhengHei"/>
              </a:rPr>
              <a:t>Example</a:t>
            </a:r>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需要將成批數據發送到我們的Hadoop 工作流中進行分析</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we needed to send batches of data into our Hadoop workflow for analytics</a:t>
            </a:r>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收集並聚合來自每個服務的日誌</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we collected and aggregated logs from every service</a:t>
            </a:r>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收集頁面瀏覽量等跟踪事件</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we collected tracking events like pageviews</a:t>
            </a:r>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當有人更新個人資料時，讓搜索系統保持最新。</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 we needed to keep our people search system up to date whenever someone updated their profile.</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結果是開發了我們的分佈式發布-訂閱消息傳遞平台Kafka 。</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The result was the development of Kafka, our distributed pub-sub messaging platform. </a:t>
            </a:r>
            <a:endParaRPr/>
          </a:p>
        </p:txBody>
      </p:sp>
      <p:sp>
        <p:nvSpPr>
          <p:cNvPr id="269" name="Google Shape;269;g23ce91a7ebd_1_2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ce91a7ebd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3ce91a7ebd_1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Kafka 成為一個通用管道</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圍繞提交日誌的概念構建，並且在構建時考慮了速度和可擴展性</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Kafka became a universal pipeline, built around the concept of a commit log, and was built with speed and scalability in mind.</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它支持近乎實時地訪問任何數據源</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It enabled near real-time access to any data source.</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支持 Hadoop 作業</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empowered our Hadoop jobs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允許構建實時分析</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allowed us to build real-time analytics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Microsoft JhengHei"/>
                <a:ea typeface="Microsoft JhengHei"/>
                <a:cs typeface="Microsoft JhengHei"/>
                <a:sym typeface="Microsoft JhengHei"/>
              </a:rPr>
              <a:t>極大地改進我們的站點監控和警報能力</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vastly improved our site monitoring and alerting capability</a:t>
            </a:r>
            <a:endParaRPr/>
          </a:p>
          <a:p>
            <a:pPr indent="0" lvl="0" marL="0" rtl="0" algn="l">
              <a:spcBef>
                <a:spcPts val="0"/>
              </a:spcBef>
              <a:spcAft>
                <a:spcPts val="0"/>
              </a:spcAft>
              <a:buClr>
                <a:schemeClr val="dk1"/>
              </a:buClr>
              <a:buSzPts val="1200"/>
              <a:buFont typeface="Arial"/>
              <a:buNone/>
            </a:pPr>
            <a:r>
              <a:rPr lang="en-US"/>
              <a:t>→如今，Kafka每天處理超過5000 億個事件。（Today, Kafka handles well over 500 billion events per day.）</a:t>
            </a:r>
            <a:br>
              <a:rPr lang="en-US">
                <a:solidFill>
                  <a:schemeClr val="dk1"/>
                </a:solidFill>
                <a:latin typeface="Microsoft JhengHei"/>
                <a:ea typeface="Microsoft JhengHei"/>
                <a:cs typeface="Microsoft JhengHei"/>
                <a:sym typeface="Microsoft JhengHei"/>
              </a:rPr>
            </a:br>
            <a:endParaRPr>
              <a:solidFill>
                <a:schemeClr val="dk1"/>
              </a:solidFill>
              <a:latin typeface="Microsoft JhengHei"/>
              <a:ea typeface="Microsoft JhengHei"/>
              <a:cs typeface="Microsoft JhengHei"/>
              <a:sym typeface="Microsoft JhengHei"/>
            </a:endParaRPr>
          </a:p>
        </p:txBody>
      </p:sp>
      <p:sp>
        <p:nvSpPr>
          <p:cNvPr id="277" name="Google Shape;277;g23ce91a7ebd_1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419e48e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419e48e0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2419e48e0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ce91a7ebd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3ce91a7ebd_1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The LinkedIn engineering team has developed and built Apache Kafka into a powerful open source solution for managing streams of information. </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LinkedIn 工程團隊已經開發並將Apache Kafka構建為一個強大的開源解決方案，用於管理信息流。</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Today, some of the common scenarios at LinkedIn that leverage Kafka include:</a:t>
            </a:r>
            <a:endParaRPr/>
          </a:p>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如今，LinkedIn 使用 Kafka 的一些常見場景包括：</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Monitoring監控</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rPr lang="en-US">
                <a:solidFill>
                  <a:schemeClr val="dk1"/>
                </a:solidFill>
                <a:latin typeface="Microsoft JhengHei"/>
                <a:ea typeface="Microsoft JhengHei"/>
                <a:cs typeface="Microsoft JhengHei"/>
                <a:sym typeface="Microsoft JhengHei"/>
              </a:rPr>
              <a:t>All hosts at LinkedIn emit metrics pertaining to their system and application health through Kafka. These are then collected and processed to create monitoring dashboards and alerts.</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LinkedIn 的所有主機都通過 Kafka 發出與其係統和應用程序健康相關的指標。然後收集和處理這些信息以創建監控儀表板和警報。</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Messaging消息傳遞</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Various applications at LinkedIn leverage Kafka as a traditional messaging system for standard queuing and pub-sub messaging. </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LinkedIn 的各種應用程序利用 Kafka 作為標準隊列和發布-訂閱消息傳遞的傳統消息傳遞系統。</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These applications range from Search, Content Feed and Relevance and they publish processed data into online data serving stores like Voldemort, etc.</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這些應用程序包括搜索、內容提要和相關性，它們將處理後的數據發佈到 Voldemort 等在線數據服務商店。</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Analytics分析</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LinkedIn tracks data to better understand how our members use our products. Information such as which page got viewed and which content got clicked on are sent into a Kafka cluster in each data center. These events are all centrally collected and pushed onto our Hadoop grid for analysis and daily report generation.</a:t>
            </a:r>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LinkedIn 跟踪數據以更好地了解我們的會員如何使用我們的產品。諸如查看了哪個頁面和點擊了哪些內容等信息被發送到每個數據中心的 Kafka 集群中。這些事件全部集中收集並推送到我們的 Hadoop 網格上以進行分析和每日報告生成。</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t/>
            </a:r>
            <a:endParaRPr>
              <a:solidFill>
                <a:schemeClr val="dk1"/>
              </a:solidFill>
              <a:latin typeface="Microsoft JhengHei"/>
              <a:ea typeface="Microsoft JhengHei"/>
              <a:cs typeface="Microsoft JhengHei"/>
              <a:sym typeface="Microsoft JhengHei"/>
            </a:endParaRPr>
          </a:p>
          <a:p>
            <a:pPr indent="-171450" lvl="0" marL="171450" rtl="0" algn="l">
              <a:spcBef>
                <a:spcPts val="0"/>
              </a:spcBef>
              <a:spcAft>
                <a:spcPts val="0"/>
              </a:spcAft>
              <a:buClr>
                <a:schemeClr val="dk1"/>
              </a:buClr>
              <a:buSzPts val="1200"/>
              <a:buFont typeface="Noto Sans Symbols"/>
              <a:buChar char="⮚"/>
            </a:pPr>
            <a:r>
              <a:rPr lang="en-US">
                <a:solidFill>
                  <a:schemeClr val="dk1"/>
                </a:solidFill>
                <a:latin typeface="Microsoft JhengHei"/>
                <a:ea typeface="Microsoft JhengHei"/>
                <a:cs typeface="Microsoft JhengHei"/>
                <a:sym typeface="Microsoft JhengHei"/>
              </a:rPr>
              <a:t>As a building block (log) in various distributed applications/platforms</a:t>
            </a:r>
            <a:br>
              <a:rPr lang="en-US">
                <a:solidFill>
                  <a:schemeClr val="dk1"/>
                </a:solidFill>
                <a:latin typeface="Microsoft JhengHei"/>
                <a:ea typeface="Microsoft JhengHei"/>
                <a:cs typeface="Microsoft JhengHei"/>
                <a:sym typeface="Microsoft JhengHei"/>
              </a:rPr>
            </a:br>
            <a:r>
              <a:rPr lang="en-US">
                <a:solidFill>
                  <a:schemeClr val="dk1"/>
                </a:solidFill>
                <a:latin typeface="Microsoft JhengHei"/>
                <a:ea typeface="Microsoft JhengHei"/>
                <a:cs typeface="Microsoft JhengHei"/>
                <a:sym typeface="Microsoft JhengHei"/>
              </a:rPr>
              <a:t>作為各種分佈式應用程序/平台中的構建塊（日誌）</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 Kafka is also leveraged as a core building block (distributed log) by other products like our big data warehousing solution Pinot. We are also working on using Kafka as an internal replication and change propagation layer for our distributed database Espresso.</a:t>
            </a:r>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 Kafka 還被其他產品（如我們的大數據倉庫解決方案Pinot）用作核心構建塊（分佈式日誌）。我們還致力於將 Kafka 用作分佈式數據庫 Espresso 的內部複製和更改傳播層。</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Noto Sans Symbols"/>
              <a:buNone/>
            </a:pPr>
            <a:r>
              <a:rPr lang="en-US">
                <a:solidFill>
                  <a:schemeClr val="dk1"/>
                </a:solidFill>
                <a:latin typeface="Microsoft JhengHei"/>
                <a:ea typeface="Microsoft JhengHei"/>
                <a:cs typeface="Microsoft JhengHei"/>
                <a:sym typeface="Microsoft JhengHei"/>
              </a:rPr>
              <a:t>https://www.infoq.cn/article/2015/02/kafka-linkedin-application</a:t>
            </a:r>
            <a:endParaRPr/>
          </a:p>
          <a:p>
            <a:pPr indent="0" lvl="0" marL="0" rtl="0" algn="l">
              <a:spcBef>
                <a:spcPts val="0"/>
              </a:spcBef>
              <a:spcAft>
                <a:spcPts val="0"/>
              </a:spcAft>
              <a:buClr>
                <a:schemeClr val="dk1"/>
              </a:buClr>
              <a:buSzPts val="1200"/>
              <a:buFont typeface="Noto Sans Symbols"/>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200"/>
              <a:buFont typeface="Arial"/>
              <a:buNone/>
            </a:pPr>
            <a:r>
              <a:t/>
            </a:r>
            <a:endParaRPr>
              <a:solidFill>
                <a:schemeClr val="dk1"/>
              </a:solidFill>
              <a:latin typeface="Microsoft JhengHei"/>
              <a:ea typeface="Microsoft JhengHei"/>
              <a:cs typeface="Microsoft JhengHei"/>
              <a:sym typeface="Microsoft JhengHei"/>
            </a:endParaRPr>
          </a:p>
        </p:txBody>
      </p:sp>
      <p:sp>
        <p:nvSpPr>
          <p:cNvPr id="285" name="Google Shape;285;g23ce91a7ebd_1_2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認知’  kafka的意義’ 心得</a:t>
            </a:r>
            <a:endParaRPr/>
          </a:p>
        </p:txBody>
      </p:sp>
      <p:sp>
        <p:nvSpPr>
          <p:cNvPr id="292" name="Google Shape;2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ce91a7ebd_1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3ce91a7ebd_1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3d1d1a101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23d1d1a10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4dd7d9bdc_9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24dd7d9bdc_9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1659035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1659035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41659035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3d1d1a1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3d1d1a1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傳統的資料檔案拷貝過程如下圖所示，大概可以分成四個步驟：</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(1) 作業系統將資料從磁碟中載入到核心空間的Read Buffer（頁面快取區）中。</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(2) 應用程式將Read Buffer中的資料複製到應用空間的應用緩衝區中。</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(3) 應用程式將應用緩衝區的資料複製到核心的Socket Buffer中。</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(4) 作業系統將資料從Socket Buffer中發送到網卡，透過網卡傳送給資料接收方。</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Kafka零拷貝過程</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所謂的零拷貝是指將數據在核心空間直接從磁碟文件複製到網卡中，而不需要經由使用者態的應用程式介入。這樣既可以提高數據讀取的性能，也能減少核心態和使用者態之間的上下文切換，提高數據傳輸效率。</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在正式介紹零拷貝之前，我們先簡單介紹一下直接內存訪問（Direct Memory Access，DMA）技術。DMA 是零拷貝技術的基石。DMA 傳輸將數據從一個地址空間複製到另一個地址空間。當CPU 初始化這個傳輸動作時，傳輸動作本身由 DMA 控制器來執行和完成。因此，通過DMA，硬體可以繞過CPU，直接訪問系統主記憶體。許多硬體都支持DMA，包括網卡、聲卡、磁碟驅動控制器等。</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有了DMA 技術的支持，網卡可以直接訪問核心空間的內存，實現了核心空間和應用空間之間的零拷貝，極大地提升了傳輸性能。下圖展示了Kafka 零拷貝的數據傳輸過程。數據傳輸過程簡化為以下步驟：</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(1) 操作系統將數據從磁碟中加載到核心空間的Read Buffer（頁面快取區）中。</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(2) 操作系統將數據從核心空間的Read Buffer（頁面快取區）傳輸到網卡中，並通過網卡將數據發送給接收方。</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(3) 操作系統將數據的描述符複製到Socket Buffer中。Socket緩衝區中僅複製一個描述符，不會將數據複製到Socket緩衝區。</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Kafka將日誌記錄持久化到本地磁碟中。通常我們會擔心磁碟的讀寫性能較差，對於Kafka的性能提出質疑。實際上，無論是內存還是磁碟，快慢取決於訪問的方式。磁碟可以分為順序讀寫和隨機讀寫，而內存也可以分為順序讀寫和隨機讀寫。基於磁碟的隨機讀寫確實較慢，但磁碟的順序讀寫性能非常高，一般情況下要比磁碟的隨機讀寫性能高三個數量級，有些情況下甚至比內存的隨機讀寫性能還要高。</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磁碟的順序讀寫是磁碟使用模式中最有規律的，並且操作系統也對這種模式進行了大量優化。Kafka利用磁碟的順序讀寫來提升性能。Kafka的消息是不斷追加到本地磁碟文件的末尾，而不是隨機寫入，這使得Kafka的寫入吞吐量顯著提升。</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這種方法有一個缺陷，即無法刪除數據，因此Kafka不會刪除數據，它會保留所有的數據。每個消費者對每個主題都有一個偏移量（offset）來表示讀取到了第幾條數據。</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如果不刪除硬碟上的數據，則硬碟的空間肯定會被耗盡，因此Kafka提供了兩種策略來刪除數據。一種是基於時間，另一種是基於分區文件的大小。</a:t>
            </a:r>
            <a:endParaRPr sz="1100">
              <a:latin typeface="Arial"/>
              <a:ea typeface="Arial"/>
              <a:cs typeface="Arial"/>
              <a:sym typeface="Arial"/>
            </a:endParaRPr>
          </a:p>
        </p:txBody>
      </p:sp>
      <p:sp>
        <p:nvSpPr>
          <p:cNvPr id="117" name="Google Shape;117;g223d1d1a10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3d1d1a10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3d1d1a101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23d1d1a101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3d1d1a10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23d1d1a101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23d1d1a101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3d1d1a10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3d1d1a101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23d1d1a101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3d1d1a10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3d1d1a101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23d1d1a101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34b895a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34b895a2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4A4A4A"/>
                </a:solidFill>
                <a:highlight>
                  <a:srgbClr val="FFFFFF"/>
                </a:highlight>
                <a:latin typeface="Microsoft Yahei"/>
                <a:ea typeface="Microsoft Yahei"/>
                <a:cs typeface="Microsoft Yahei"/>
                <a:sym typeface="Microsoft Yahei"/>
              </a:rPr>
              <a:t>如上图所示，一个典型的 Kafka 集群中包含若干 Producer（可以是 web 前端产生的 Page View，或者是服务器日志，系统 CPU、Memory 等），若干 broker（Kafka 支持水平扩展，一般 broker 数量越多，集群吞吐率越高），若干 Consumer Group，以及一个</a:t>
            </a:r>
            <a:r>
              <a:rPr lang="en-US">
                <a:solidFill>
                  <a:srgbClr val="1458D4"/>
                </a:solidFill>
                <a:uFill>
                  <a:noFill/>
                </a:uFill>
                <a:latin typeface="Microsoft Yahei"/>
                <a:ea typeface="Microsoft Yahei"/>
                <a:cs typeface="Microsoft Yahei"/>
                <a:sym typeface="Microsoft Yahei"/>
                <a:hlinkClick r:id="rId2">
                  <a:extLst>
                    <a:ext uri="{A12FA001-AC4F-418D-AE19-62706E023703}">
                      <ahyp:hlinkClr val="tx"/>
                    </a:ext>
                  </a:extLst>
                </a:hlinkClick>
              </a:rPr>
              <a:t> Zookeeper </a:t>
            </a:r>
            <a:r>
              <a:rPr lang="en-US">
                <a:solidFill>
                  <a:srgbClr val="4A4A4A"/>
                </a:solidFill>
                <a:highlight>
                  <a:srgbClr val="FFFFFF"/>
                </a:highlight>
                <a:latin typeface="Microsoft Yahei"/>
                <a:ea typeface="Microsoft Yahei"/>
                <a:cs typeface="Microsoft Yahei"/>
                <a:sym typeface="Microsoft Yahei"/>
              </a:rPr>
              <a:t>集群。Kafka 通过 Zookeeper 管理集群配置，选举 leader，以及在 Consumer Group 发生变化时进行 rebalance。Producer 使用 push 模式将消息发布到 broker，Consumer 使用 pull 模式从 broker 订阅并消费消息。</a:t>
            </a:r>
            <a:endParaRPr>
              <a:solidFill>
                <a:srgbClr val="4A4A4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https://www.infoq.cn/article/kafka-analysis-part-1/</a:t>
            </a:r>
            <a:endParaRPr>
              <a:solidFill>
                <a:srgbClr val="4A4A4A"/>
              </a:solidFill>
              <a:highlight>
                <a:srgbClr val="FFFFFF"/>
              </a:highlight>
              <a:latin typeface="Microsoft Yahei"/>
              <a:ea typeface="Microsoft Yahei"/>
              <a:cs typeface="Microsoft Yahei"/>
              <a:sym typeface="Microsoft Yahei"/>
            </a:endParaRPr>
          </a:p>
        </p:txBody>
      </p:sp>
      <p:sp>
        <p:nvSpPr>
          <p:cNvPr id="165" name="Google Shape;165;g2434b895a24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4043e5f8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4043e5f8e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4A4A4A"/>
                </a:solidFill>
                <a:highlight>
                  <a:srgbClr val="FFFFFF"/>
                </a:highlight>
                <a:latin typeface="Microsoft Yahei"/>
                <a:ea typeface="Microsoft Yahei"/>
                <a:cs typeface="Microsoft Yahei"/>
                <a:sym typeface="Microsoft Yahei"/>
              </a:rPr>
              <a:t>因为每条消息都被 append 到该 Partition 中，属于顺序写磁盘，因此效率非常高（经验证，顺序写磁盘效率比随机写内存还要高，这是 Kafka 高吞吐率的一个很重要的保证）。</a:t>
            </a:r>
            <a:endParaRPr>
              <a:solidFill>
                <a:srgbClr val="4A4A4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US">
                <a:solidFill>
                  <a:srgbClr val="4A4A4A"/>
                </a:solidFill>
                <a:highlight>
                  <a:srgbClr val="FFFFFF"/>
                </a:highlight>
                <a:latin typeface="Microsoft Yahei"/>
                <a:ea typeface="Microsoft Yahei"/>
                <a:cs typeface="Microsoft Yahei"/>
                <a:sym typeface="Microsoft Yahei"/>
              </a:rPr>
              <a:t>对于传统的 message queue 而言，一般会删除已经被消费的消息，而 Kafka 集群会保留所有的消息，无论其被消费与否。当然，因为磁盘限制，不可能永久保留所有数据，因此 Kafka 提供两种策略删除旧数据。一是基于时间，二是基于 Partition 文件大小。例如可以通过配置 ，让 Kafka 删除一周前的数据，也可在 Partition 文件超过 1GB 时删除旧数据，</a:t>
            </a:r>
            <a:endParaRPr>
              <a:solidFill>
                <a:srgbClr val="4A4A4A"/>
              </a:solidFill>
              <a:highlight>
                <a:srgbClr val="FFFFFF"/>
              </a:highlight>
              <a:latin typeface="Microsoft Yahei"/>
              <a:ea typeface="Microsoft Yahei"/>
              <a:cs typeface="Microsoft Yahei"/>
              <a:sym typeface="Microsoft Yahei"/>
            </a:endParaRPr>
          </a:p>
        </p:txBody>
      </p:sp>
      <p:sp>
        <p:nvSpPr>
          <p:cNvPr id="173" name="Google Shape;173;g224043e5f8e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5" name="Shape 15"/>
        <p:cNvGrpSpPr/>
        <p:nvPr/>
      </p:nvGrpSpPr>
      <p:grpSpPr>
        <a:xfrm>
          <a:off x="0" y="0"/>
          <a:ext cx="0" cy="0"/>
          <a:chOff x="0" y="0"/>
          <a:chExt cx="0" cy="0"/>
        </a:xfrm>
      </p:grpSpPr>
      <p:sp>
        <p:nvSpPr>
          <p:cNvPr id="16" name="Google Shape;1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inkedin.com/pulse/kafkas-origin-story-linkedin-tanvir-ahmed"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medium.com/@chihsuan/introduction-to-apache-kafka-1cae693aa85e" TargetMode="External"/><Relationship Id="rId4" Type="http://schemas.openxmlformats.org/officeDocument/2006/relationships/hyperlink" Target="https://engineering.linkedin.com/architecture/brief-history-scaling-linkedin" TargetMode="External"/><Relationship Id="rId5" Type="http://schemas.openxmlformats.org/officeDocument/2006/relationships/hyperlink" Target="https://engineering.linkedin.com/kafka/kafka-linkedin-current-and-future" TargetMode="External"/><Relationship Id="rId6" Type="http://schemas.openxmlformats.org/officeDocument/2006/relationships/hyperlink" Target="https://www.linkedin.com/pulse/kafkas-origin-story-linkedin-tanvir-ahmed" TargetMode="External"/><Relationship Id="rId7" Type="http://schemas.openxmlformats.org/officeDocument/2006/relationships/hyperlink" Target="https://www.readfog.com/a/1635090175644241920" TargetMode="External"/><Relationship Id="rId8" Type="http://schemas.openxmlformats.org/officeDocument/2006/relationships/hyperlink" Target="https://learningsky.io/kafk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edgar615.github.io/kafka-replicas.html" TargetMode="External"/><Relationship Id="rId4" Type="http://schemas.openxmlformats.org/officeDocument/2006/relationships/hyperlink" Target="https://www.jianshu.com/p/0af1b4f1e164" TargetMode="External"/><Relationship Id="rId9" Type="http://schemas.openxmlformats.org/officeDocument/2006/relationships/hyperlink" Target="https://ithelp.ithome.com.tw/articles/10264758" TargetMode="External"/><Relationship Id="rId5" Type="http://schemas.openxmlformats.org/officeDocument/2006/relationships/hyperlink" Target="https://www.modb.pro/db/126424" TargetMode="External"/><Relationship Id="rId6" Type="http://schemas.openxmlformats.org/officeDocument/2006/relationships/hyperlink" Target="https://www.kai-waehner.de/blog/2021/05/23/apache-kafka-cloud-native-telco-infrastructure-low-latency-data-streaming-5g-aws-wavelength/" TargetMode="External"/><Relationship Id="rId7" Type="http://schemas.openxmlformats.org/officeDocument/2006/relationships/hyperlink" Target="https://www.confluent.io/blog/apache-kafka-for-service-architectures/" TargetMode="External"/><Relationship Id="rId8" Type="http://schemas.openxmlformats.org/officeDocument/2006/relationships/hyperlink" Target="https://www.163.com/dy/article/HL40DHP20552ZN8B.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engineering.linecorp.com/en/blog/author/Kazuki%20Matsushita" TargetMode="External"/><Relationship Id="rId4" Type="http://schemas.openxmlformats.org/officeDocument/2006/relationships/hyperlink" Target="https://engineering.linecorp.com/en/blog/kafka-based-job-queue-library-decaton-exampl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s://queue.acm.org/detail.cfm?id=156387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402cf79d4e_0_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b="1" lang="en-US">
                <a:solidFill>
                  <a:srgbClr val="0070C0"/>
                </a:solidFill>
              </a:rPr>
              <a:t>Development Backgrounds 6 Ws (1)</a:t>
            </a:r>
            <a:endParaRPr b="1">
              <a:solidFill>
                <a:srgbClr val="0070C0"/>
              </a:solidFill>
            </a:endParaRPr>
          </a:p>
        </p:txBody>
      </p:sp>
      <p:sp>
        <p:nvSpPr>
          <p:cNvPr id="89" name="Google Shape;89;g2402cf79d4e_0_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Story of Why</a:t>
            </a:r>
            <a:endParaRPr/>
          </a:p>
          <a:p>
            <a:pPr indent="-342900" lvl="1" marL="914400" rtl="0" algn="l">
              <a:lnSpc>
                <a:spcPct val="90000"/>
              </a:lnSpc>
              <a:spcBef>
                <a:spcPts val="0"/>
              </a:spcBef>
              <a:spcAft>
                <a:spcPts val="0"/>
              </a:spcAft>
              <a:buSzPts val="1800"/>
              <a:buChar char="•"/>
            </a:pPr>
            <a:r>
              <a:rPr b="1" lang="en-US" sz="1800"/>
              <a:t>In 2010, LinkedIn</a:t>
            </a:r>
            <a:r>
              <a:rPr b="1" lang="en-US" sz="1800">
                <a:solidFill>
                  <a:srgbClr val="FF0000"/>
                </a:solidFill>
              </a:rPr>
              <a:t> </a:t>
            </a:r>
            <a:r>
              <a:rPr lang="en-US" sz="1800"/>
              <a:t>found </a:t>
            </a:r>
            <a:r>
              <a:rPr b="1" lang="en-US" sz="1800"/>
              <a:t>Getting the Big, frequency data </a:t>
            </a:r>
            <a:br>
              <a:rPr b="1" lang="en-US" sz="1800"/>
            </a:br>
            <a:r>
              <a:rPr b="1" lang="en-US" sz="1800"/>
              <a:t>from source systems and reliably moving</a:t>
            </a:r>
            <a:r>
              <a:rPr lang="en-US" sz="1800"/>
              <a:t> it </a:t>
            </a:r>
            <a:br>
              <a:rPr lang="en-US" sz="1800"/>
            </a:br>
            <a:r>
              <a:rPr lang="en-US" sz="1800"/>
              <a:t>around was very </a:t>
            </a:r>
            <a:r>
              <a:rPr lang="en-US" sz="1800">
                <a:solidFill>
                  <a:srgbClr val="FF0000"/>
                </a:solidFill>
              </a:rPr>
              <a:t>difficult</a:t>
            </a:r>
            <a:r>
              <a:rPr lang="en-US" sz="1800"/>
              <a:t>.</a:t>
            </a:r>
            <a:endParaRPr sz="1800"/>
          </a:p>
          <a:p>
            <a:pPr indent="-342900" lvl="0" marL="457200" rtl="0" algn="l">
              <a:lnSpc>
                <a:spcPct val="90000"/>
              </a:lnSpc>
              <a:spcBef>
                <a:spcPts val="0"/>
              </a:spcBef>
              <a:spcAft>
                <a:spcPts val="0"/>
              </a:spcAft>
              <a:buSzPts val="1800"/>
              <a:buChar char="•"/>
            </a:pPr>
            <a:r>
              <a:rPr lang="en-US"/>
              <a:t>Why </a:t>
            </a:r>
            <a:r>
              <a:rPr lang="en-US"/>
              <a:t>difficult?</a:t>
            </a:r>
            <a:endParaRPr/>
          </a:p>
          <a:p>
            <a:pPr indent="-342900" lvl="1" marL="914400" rtl="0" algn="l">
              <a:lnSpc>
                <a:spcPct val="90000"/>
              </a:lnSpc>
              <a:spcBef>
                <a:spcPts val="0"/>
              </a:spcBef>
              <a:spcAft>
                <a:spcPts val="0"/>
              </a:spcAft>
              <a:buSzPts val="1800"/>
              <a:buChar char="•"/>
            </a:pPr>
            <a:r>
              <a:rPr lang="en-US" sz="1800"/>
              <a:t>Different format and storage methods of data</a:t>
            </a:r>
            <a:endParaRPr sz="1800"/>
          </a:p>
          <a:p>
            <a:pPr indent="-342900" lvl="1" marL="914400" rtl="0" algn="l">
              <a:lnSpc>
                <a:spcPct val="90000"/>
              </a:lnSpc>
              <a:spcBef>
                <a:spcPts val="0"/>
              </a:spcBef>
              <a:spcAft>
                <a:spcPts val="0"/>
              </a:spcAft>
              <a:buSzPts val="1800"/>
              <a:buChar char="•"/>
            </a:pPr>
            <a:r>
              <a:rPr lang="en-US" sz="1800"/>
              <a:t>Lost or corrupted during the movement</a:t>
            </a:r>
            <a:endParaRPr sz="1800"/>
          </a:p>
          <a:p>
            <a:pPr indent="-342900" lvl="1" marL="914400" rtl="0" algn="l">
              <a:lnSpc>
                <a:spcPct val="90000"/>
              </a:lnSpc>
              <a:spcBef>
                <a:spcPts val="0"/>
              </a:spcBef>
              <a:spcAft>
                <a:spcPts val="0"/>
              </a:spcAft>
              <a:buSzPts val="1800"/>
              <a:buChar char="•"/>
            </a:pPr>
            <a:r>
              <a:rPr lang="en-US" sz="1800"/>
              <a:t>Without real-time messaging solutions. (before </a:t>
            </a:r>
            <a:r>
              <a:rPr lang="en-US" sz="1800">
                <a:solidFill>
                  <a:srgbClr val="FF0000"/>
                </a:solidFill>
              </a:rPr>
              <a:t>kafka</a:t>
            </a:r>
            <a:r>
              <a:rPr lang="en-US" sz="1800"/>
              <a:t>)</a:t>
            </a:r>
            <a:endParaRPr sz="1800"/>
          </a:p>
          <a:p>
            <a:pPr indent="-342900" lvl="0" marL="457200" rtl="0" algn="l">
              <a:lnSpc>
                <a:spcPct val="90000"/>
              </a:lnSpc>
              <a:spcBef>
                <a:spcPts val="0"/>
              </a:spcBef>
              <a:spcAft>
                <a:spcPts val="0"/>
              </a:spcAft>
              <a:buSzPts val="1800"/>
              <a:buChar char="•"/>
            </a:pPr>
            <a:r>
              <a:rPr lang="en-US"/>
              <a:t>What is </a:t>
            </a:r>
            <a:r>
              <a:rPr lang="en-US"/>
              <a:t>Kafka</a:t>
            </a:r>
            <a:endParaRPr/>
          </a:p>
          <a:p>
            <a:pPr indent="-342900" lvl="1" marL="914400" rtl="0" algn="l">
              <a:lnSpc>
                <a:spcPct val="90000"/>
              </a:lnSpc>
              <a:spcBef>
                <a:spcPts val="0"/>
              </a:spcBef>
              <a:spcAft>
                <a:spcPts val="0"/>
              </a:spcAft>
              <a:buSzPts val="1800"/>
              <a:buChar char="•"/>
            </a:pPr>
            <a:r>
              <a:rPr lang="en-US" sz="1800"/>
              <a:t>As a publish-subscribe system</a:t>
            </a:r>
            <a:endParaRPr sz="1800"/>
          </a:p>
          <a:p>
            <a:pPr indent="-342900" lvl="1" marL="914400" rtl="0" algn="l">
              <a:lnSpc>
                <a:spcPct val="90000"/>
              </a:lnSpc>
              <a:spcBef>
                <a:spcPts val="0"/>
              </a:spcBef>
              <a:spcAft>
                <a:spcPts val="0"/>
              </a:spcAft>
              <a:buSzPts val="1800"/>
              <a:buChar char="•"/>
            </a:pPr>
            <a:r>
              <a:rPr lang="en-US" sz="1800"/>
              <a:t>With publishers, topics, and subscribers</a:t>
            </a:r>
            <a:endParaRPr sz="1800"/>
          </a:p>
          <a:p>
            <a:pPr indent="-342900" lvl="1" marL="914400" rtl="0" algn="l">
              <a:lnSpc>
                <a:spcPct val="90000"/>
              </a:lnSpc>
              <a:spcBef>
                <a:spcPts val="0"/>
              </a:spcBef>
              <a:spcAft>
                <a:spcPts val="0"/>
              </a:spcAft>
              <a:buSzPts val="1800"/>
              <a:buChar char="•"/>
            </a:pPr>
            <a:r>
              <a:rPr lang="en-US" sz="1800"/>
              <a:t>Partition topics and enable massively parallel consumption (Real time)</a:t>
            </a:r>
            <a:endParaRPr sz="1800"/>
          </a:p>
          <a:p>
            <a:pPr indent="-342900" lvl="0" marL="457200" rtl="0" algn="l">
              <a:lnSpc>
                <a:spcPct val="90000"/>
              </a:lnSpc>
              <a:spcBef>
                <a:spcPts val="0"/>
              </a:spcBef>
              <a:spcAft>
                <a:spcPts val="0"/>
              </a:spcAft>
              <a:buSzPts val="1800"/>
              <a:buChar char="•"/>
            </a:pPr>
            <a:r>
              <a:rPr lang="en-US"/>
              <a:t>Out scope</a:t>
            </a:r>
            <a:r>
              <a:rPr lang="en-US" sz="1800"/>
              <a:t>(Difference between conventional approach)</a:t>
            </a:r>
            <a:endParaRPr sz="1800"/>
          </a:p>
          <a:p>
            <a:pPr indent="-342900" lvl="1" marL="914400" rtl="0" algn="l">
              <a:lnSpc>
                <a:spcPct val="90000"/>
              </a:lnSpc>
              <a:spcBef>
                <a:spcPts val="0"/>
              </a:spcBef>
              <a:spcAft>
                <a:spcPts val="0"/>
              </a:spcAft>
              <a:buSzPts val="1800"/>
              <a:buChar char="•"/>
            </a:pPr>
            <a:r>
              <a:rPr lang="en-US" sz="1800"/>
              <a:t>Kafka does not have individual message IDs.</a:t>
            </a:r>
            <a:endParaRPr sz="1800"/>
          </a:p>
          <a:p>
            <a:pPr indent="-342900" lvl="1" marL="914400" rtl="0" algn="l">
              <a:lnSpc>
                <a:spcPct val="90000"/>
              </a:lnSpc>
              <a:spcBef>
                <a:spcPts val="0"/>
              </a:spcBef>
              <a:spcAft>
                <a:spcPts val="0"/>
              </a:spcAft>
              <a:buSzPts val="1800"/>
              <a:buChar char="•"/>
            </a:pPr>
            <a:r>
              <a:rPr lang="en-US" sz="1500">
                <a:highlight>
                  <a:srgbClr val="FFFFFF"/>
                </a:highlight>
                <a:latin typeface="Roboto"/>
                <a:ea typeface="Roboto"/>
                <a:cs typeface="Roboto"/>
                <a:sym typeface="Roboto"/>
              </a:rPr>
              <a:t>Kafka does not track the consumers that a topic has or who has consumed what messages</a:t>
            </a:r>
            <a:endParaRPr/>
          </a:p>
        </p:txBody>
      </p:sp>
      <p:sp>
        <p:nvSpPr>
          <p:cNvPr id="90" name="Google Shape;90;g2402cf79d4e_0_49"/>
          <p:cNvSpPr txBox="1"/>
          <p:nvPr/>
        </p:nvSpPr>
        <p:spPr>
          <a:xfrm>
            <a:off x="9203600" y="6527800"/>
            <a:ext cx="300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Kafka's origin story at LinkedIn</a:t>
            </a:r>
            <a:endParaRPr>
              <a:latin typeface="Calibri"/>
              <a:ea typeface="Calibri"/>
              <a:cs typeface="Calibri"/>
              <a:sym typeface="Calibri"/>
            </a:endParaRPr>
          </a:p>
        </p:txBody>
      </p:sp>
      <p:pic>
        <p:nvPicPr>
          <p:cNvPr id="91" name="Google Shape;91;g2402cf79d4e_0_49"/>
          <p:cNvPicPr preferRelativeResize="0"/>
          <p:nvPr/>
        </p:nvPicPr>
        <p:blipFill>
          <a:blip r:embed="rId4">
            <a:alphaModFix/>
          </a:blip>
          <a:stretch>
            <a:fillRect/>
          </a:stretch>
        </p:blipFill>
        <p:spPr>
          <a:xfrm>
            <a:off x="7490300" y="1767025"/>
            <a:ext cx="4612625" cy="1897950"/>
          </a:xfrm>
          <a:prstGeom prst="rect">
            <a:avLst/>
          </a:prstGeom>
          <a:noFill/>
          <a:ln>
            <a:noFill/>
          </a:ln>
        </p:spPr>
      </p:pic>
      <p:cxnSp>
        <p:nvCxnSpPr>
          <p:cNvPr id="92" name="Google Shape;92;g2402cf79d4e_0_49"/>
          <p:cNvCxnSpPr/>
          <p:nvPr/>
        </p:nvCxnSpPr>
        <p:spPr>
          <a:xfrm>
            <a:off x="7591075" y="4731300"/>
            <a:ext cx="4365300" cy="0"/>
          </a:xfrm>
          <a:prstGeom prst="straightConnector1">
            <a:avLst/>
          </a:prstGeom>
          <a:noFill/>
          <a:ln cap="flat" cmpd="sng" w="9525">
            <a:solidFill>
              <a:schemeClr val="dk2"/>
            </a:solidFill>
            <a:prstDash val="solid"/>
            <a:round/>
            <a:headEnd len="med" w="med" type="none"/>
            <a:tailEnd len="med" w="med" type="none"/>
          </a:ln>
        </p:spPr>
      </p:cxnSp>
      <p:sp>
        <p:nvSpPr>
          <p:cNvPr id="93" name="Google Shape;93;g2402cf79d4e_0_49"/>
          <p:cNvSpPr txBox="1"/>
          <p:nvPr/>
        </p:nvSpPr>
        <p:spPr>
          <a:xfrm>
            <a:off x="7467050" y="3909225"/>
            <a:ext cx="119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E-commerce</a:t>
            </a:r>
            <a:endParaRPr>
              <a:latin typeface="Calibri"/>
              <a:ea typeface="Calibri"/>
              <a:cs typeface="Calibri"/>
              <a:sym typeface="Calibri"/>
            </a:endParaRPr>
          </a:p>
        </p:txBody>
      </p:sp>
      <p:sp>
        <p:nvSpPr>
          <p:cNvPr id="94" name="Google Shape;94;g2402cf79d4e_0_49"/>
          <p:cNvSpPr txBox="1"/>
          <p:nvPr/>
        </p:nvSpPr>
        <p:spPr>
          <a:xfrm>
            <a:off x="8657450" y="5202550"/>
            <a:ext cx="119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Financial</a:t>
            </a:r>
            <a:endParaRPr>
              <a:latin typeface="Calibri"/>
              <a:ea typeface="Calibri"/>
              <a:cs typeface="Calibri"/>
              <a:sym typeface="Calibri"/>
            </a:endParaRPr>
          </a:p>
        </p:txBody>
      </p:sp>
      <p:sp>
        <p:nvSpPr>
          <p:cNvPr id="95" name="Google Shape;95;g2402cf79d4e_0_49"/>
          <p:cNvSpPr txBox="1"/>
          <p:nvPr/>
        </p:nvSpPr>
        <p:spPr>
          <a:xfrm>
            <a:off x="9706475" y="3909213"/>
            <a:ext cx="119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Social media</a:t>
            </a:r>
            <a:endParaRPr>
              <a:latin typeface="Calibri"/>
              <a:ea typeface="Calibri"/>
              <a:cs typeface="Calibri"/>
              <a:sym typeface="Calibri"/>
            </a:endParaRPr>
          </a:p>
        </p:txBody>
      </p:sp>
      <p:sp>
        <p:nvSpPr>
          <p:cNvPr id="96" name="Google Shape;96;g2402cf79d4e_0_49"/>
          <p:cNvSpPr txBox="1"/>
          <p:nvPr/>
        </p:nvSpPr>
        <p:spPr>
          <a:xfrm>
            <a:off x="10827850" y="5218513"/>
            <a:ext cx="125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manufacturing</a:t>
            </a:r>
            <a:endParaRPr>
              <a:latin typeface="Calibri"/>
              <a:ea typeface="Calibri"/>
              <a:cs typeface="Calibri"/>
              <a:sym typeface="Calibri"/>
            </a:endParaRPr>
          </a:p>
        </p:txBody>
      </p:sp>
      <p:cxnSp>
        <p:nvCxnSpPr>
          <p:cNvPr id="97" name="Google Shape;97;g2402cf79d4e_0_49"/>
          <p:cNvCxnSpPr>
            <a:stCxn id="93" idx="2"/>
          </p:cNvCxnSpPr>
          <p:nvPr/>
        </p:nvCxnSpPr>
        <p:spPr>
          <a:xfrm>
            <a:off x="8062250" y="4309425"/>
            <a:ext cx="0" cy="4308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g2402cf79d4e_0_49"/>
          <p:cNvCxnSpPr>
            <a:stCxn id="94" idx="0"/>
          </p:cNvCxnSpPr>
          <p:nvPr/>
        </p:nvCxnSpPr>
        <p:spPr>
          <a:xfrm rot="10800000">
            <a:off x="9252650" y="4733050"/>
            <a:ext cx="0" cy="4695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g2402cf79d4e_0_49"/>
          <p:cNvCxnSpPr>
            <a:stCxn id="95" idx="2"/>
          </p:cNvCxnSpPr>
          <p:nvPr/>
        </p:nvCxnSpPr>
        <p:spPr>
          <a:xfrm>
            <a:off x="10301675" y="4309413"/>
            <a:ext cx="0" cy="4236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g2402cf79d4e_0_49"/>
          <p:cNvCxnSpPr>
            <a:stCxn id="96" idx="0"/>
          </p:cNvCxnSpPr>
          <p:nvPr/>
        </p:nvCxnSpPr>
        <p:spPr>
          <a:xfrm rot="10800000">
            <a:off x="11457550" y="4727713"/>
            <a:ext cx="0" cy="49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434b895a24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(3)</a:t>
            </a:r>
            <a:endParaRPr/>
          </a:p>
        </p:txBody>
      </p:sp>
      <p:pic>
        <p:nvPicPr>
          <p:cNvPr id="184" name="Google Shape;184;g2434b895a24_0_0"/>
          <p:cNvPicPr preferRelativeResize="0"/>
          <p:nvPr/>
        </p:nvPicPr>
        <p:blipFill>
          <a:blip r:embed="rId3">
            <a:alphaModFix/>
          </a:blip>
          <a:stretch>
            <a:fillRect/>
          </a:stretch>
        </p:blipFill>
        <p:spPr>
          <a:xfrm>
            <a:off x="3188525" y="3170700"/>
            <a:ext cx="5962699" cy="3687299"/>
          </a:xfrm>
          <a:prstGeom prst="rect">
            <a:avLst/>
          </a:prstGeom>
          <a:noFill/>
          <a:ln>
            <a:noFill/>
          </a:ln>
        </p:spPr>
      </p:pic>
      <p:sp>
        <p:nvSpPr>
          <p:cNvPr id="185" name="Google Shape;185;g2434b895a24_0_0"/>
          <p:cNvSpPr txBox="1"/>
          <p:nvPr>
            <p:ph idx="1" type="body"/>
          </p:nvPr>
        </p:nvSpPr>
        <p:spPr>
          <a:xfrm>
            <a:off x="838200" y="1364475"/>
            <a:ext cx="10515600" cy="1325700"/>
          </a:xfrm>
          <a:prstGeom prst="rect">
            <a:avLst/>
          </a:prstGeom>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100"/>
              <a:buFont typeface="Arial"/>
              <a:buNone/>
            </a:pPr>
            <a:r>
              <a:rPr lang="en-US" sz="2400">
                <a:latin typeface="Arial"/>
                <a:ea typeface="Arial"/>
                <a:cs typeface="Arial"/>
                <a:sym typeface="Arial"/>
              </a:rPr>
              <a:t>This is Kafka's means of implementing broadcasting and unicasting of topic messages. A topic can correspond to multiple consumer groups. To achieve broadcasting, each consumer needs to have an independent group. To achieve unicasting, all consumers should be in the same group. By using consumer groups, consumers can be freely grouped without the need to send messages multiple times to different topics.</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224043e5f8e_0_15"/>
          <p:cNvPicPr preferRelativeResize="0"/>
          <p:nvPr/>
        </p:nvPicPr>
        <p:blipFill>
          <a:blip r:embed="rId3">
            <a:alphaModFix/>
          </a:blip>
          <a:stretch>
            <a:fillRect/>
          </a:stretch>
        </p:blipFill>
        <p:spPr>
          <a:xfrm>
            <a:off x="3640012" y="2893750"/>
            <a:ext cx="4911974" cy="4071125"/>
          </a:xfrm>
          <a:prstGeom prst="rect">
            <a:avLst/>
          </a:prstGeom>
          <a:noFill/>
          <a:ln>
            <a:noFill/>
          </a:ln>
        </p:spPr>
      </p:pic>
      <p:sp>
        <p:nvSpPr>
          <p:cNvPr id="192" name="Google Shape;192;g224043e5f8e_0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(4)</a:t>
            </a:r>
            <a:endParaRPr/>
          </a:p>
        </p:txBody>
      </p:sp>
      <p:sp>
        <p:nvSpPr>
          <p:cNvPr id="193" name="Google Shape;193;g224043e5f8e_0_15"/>
          <p:cNvSpPr txBox="1"/>
          <p:nvPr>
            <p:ph idx="1" type="body"/>
          </p:nvPr>
        </p:nvSpPr>
        <p:spPr>
          <a:xfrm>
            <a:off x="838200" y="1340150"/>
            <a:ext cx="10515600" cy="13257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000">
                <a:latin typeface="Arial"/>
                <a:ea typeface="Arial"/>
                <a:cs typeface="Arial"/>
                <a:sym typeface="Arial"/>
              </a:rPr>
              <a:t>One of Kafka's design principles is to provide both offline processing and real-time processing simultaneously. Based on this feature, one can use a real-time streaming processing system like Storm for real-time online processing of messages, while using a batch processing system like Hadoop for offline processing. It is also possible to simultaneously replicate data in real-time to another data center.</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24043e5f8e_0_28"/>
          <p:cNvSpPr txBox="1"/>
          <p:nvPr>
            <p:ph type="title"/>
          </p:nvPr>
        </p:nvSpPr>
        <p:spPr>
          <a:xfrm>
            <a:off x="838200" y="348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(5)</a:t>
            </a:r>
            <a:endParaRPr/>
          </a:p>
        </p:txBody>
      </p:sp>
      <p:pic>
        <p:nvPicPr>
          <p:cNvPr id="200" name="Google Shape;200;g224043e5f8e_0_28"/>
          <p:cNvPicPr preferRelativeResize="0"/>
          <p:nvPr/>
        </p:nvPicPr>
        <p:blipFill>
          <a:blip r:embed="rId3">
            <a:alphaModFix/>
          </a:blip>
          <a:stretch>
            <a:fillRect/>
          </a:stretch>
        </p:blipFill>
        <p:spPr>
          <a:xfrm>
            <a:off x="1558638" y="3112800"/>
            <a:ext cx="9074726" cy="3816799"/>
          </a:xfrm>
          <a:prstGeom prst="rect">
            <a:avLst/>
          </a:prstGeom>
          <a:noFill/>
          <a:ln>
            <a:noFill/>
          </a:ln>
        </p:spPr>
      </p:pic>
      <p:sp>
        <p:nvSpPr>
          <p:cNvPr id="201" name="Google Shape;201;g224043e5f8e_0_28"/>
          <p:cNvSpPr txBox="1"/>
          <p:nvPr/>
        </p:nvSpPr>
        <p:spPr>
          <a:xfrm>
            <a:off x="838200" y="1353800"/>
            <a:ext cx="33132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800">
                <a:solidFill>
                  <a:schemeClr val="dk1"/>
                </a:solidFill>
              </a:rPr>
              <a:t>Kafka EcoSystem</a:t>
            </a:r>
            <a:endParaRPr sz="3100">
              <a:latin typeface="Calibri"/>
              <a:ea typeface="Calibri"/>
              <a:cs typeface="Calibri"/>
              <a:sym typeface="Calibri"/>
            </a:endParaRPr>
          </a:p>
        </p:txBody>
      </p:sp>
      <p:sp>
        <p:nvSpPr>
          <p:cNvPr id="202" name="Google Shape;202;g224043e5f8e_0_28"/>
          <p:cNvSpPr txBox="1"/>
          <p:nvPr>
            <p:ph idx="1" type="body"/>
          </p:nvPr>
        </p:nvSpPr>
        <p:spPr>
          <a:xfrm>
            <a:off x="838200" y="1969400"/>
            <a:ext cx="10515600" cy="13257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0"/>
              </a:spcBef>
              <a:spcAft>
                <a:spcPts val="0"/>
              </a:spcAft>
              <a:buClr>
                <a:schemeClr val="dk1"/>
              </a:buClr>
              <a:buSzPct val="45833"/>
              <a:buFont typeface="Arial"/>
              <a:buNone/>
            </a:pPr>
            <a:r>
              <a:rPr lang="en-US" sz="2400">
                <a:latin typeface="Arial"/>
                <a:ea typeface="Arial"/>
                <a:cs typeface="Arial"/>
                <a:sym typeface="Arial"/>
              </a:rPr>
              <a:t>Kafka is a horizontally scalable system that can run on a cluster of nodes across multiple regions, enabling each broker to handle messages in the terabyte range without compromising performance. Once the Kafka cluster is set up, external applications can interact with the cluster using the Kafka API to publish, transform, or consume messages.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24043e5f8e_0_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(6)</a:t>
            </a:r>
            <a:endParaRPr/>
          </a:p>
        </p:txBody>
      </p:sp>
      <p:sp>
        <p:nvSpPr>
          <p:cNvPr id="209" name="Google Shape;209;g224043e5f8e_0_46"/>
          <p:cNvSpPr txBox="1"/>
          <p:nvPr/>
        </p:nvSpPr>
        <p:spPr>
          <a:xfrm>
            <a:off x="838200" y="16015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4500"/>
              </a:spcBef>
              <a:spcAft>
                <a:spcPts val="0"/>
              </a:spcAft>
              <a:buNone/>
            </a:pPr>
            <a:r>
              <a:rPr b="1" lang="en-US" sz="1800">
                <a:solidFill>
                  <a:srgbClr val="292929"/>
                </a:solidFill>
              </a:rPr>
              <a:t>Kafka API</a:t>
            </a:r>
            <a:endParaRPr b="1" sz="1800">
              <a:solidFill>
                <a:srgbClr val="292929"/>
              </a:solidFill>
            </a:endParaRPr>
          </a:p>
        </p:txBody>
      </p:sp>
      <p:sp>
        <p:nvSpPr>
          <p:cNvPr id="210" name="Google Shape;210;g224043e5f8e_0_46"/>
          <p:cNvSpPr txBox="1"/>
          <p:nvPr/>
        </p:nvSpPr>
        <p:spPr>
          <a:xfrm>
            <a:off x="838200" y="2140400"/>
            <a:ext cx="1031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292929"/>
                </a:solidFill>
                <a:highlight>
                  <a:srgbClr val="FFFFFF"/>
                </a:highlight>
                <a:latin typeface="Georgia"/>
                <a:ea typeface="Georgia"/>
                <a:cs typeface="Georgia"/>
                <a:sym typeface="Georgia"/>
              </a:rPr>
              <a:t>Under Kafka EcoSystem, it’s important to understand different APIs for consuming data and corresponding use cases. Some of the most popular Kafka use cases in Industry are:</a:t>
            </a:r>
            <a:endParaRPr sz="2300"/>
          </a:p>
        </p:txBody>
      </p:sp>
      <p:sp>
        <p:nvSpPr>
          <p:cNvPr id="211" name="Google Shape;211;g224043e5f8e_0_46"/>
          <p:cNvSpPr txBox="1"/>
          <p:nvPr/>
        </p:nvSpPr>
        <p:spPr>
          <a:xfrm>
            <a:off x="715000" y="3510550"/>
            <a:ext cx="10515600" cy="2730000"/>
          </a:xfrm>
          <a:prstGeom prst="rect">
            <a:avLst/>
          </a:prstGeom>
          <a:noFill/>
          <a:ln>
            <a:noFill/>
          </a:ln>
        </p:spPr>
        <p:txBody>
          <a:bodyPr anchorCtr="0" anchor="t" bIns="91425" lIns="91425" spcFirstLastPara="1" rIns="91425" wrap="square" tIns="91425">
            <a:spAutoFit/>
          </a:bodyPr>
          <a:lstStyle/>
          <a:p>
            <a:pPr indent="-336550" lvl="0" marL="749300" rtl="0" algn="l">
              <a:lnSpc>
                <a:spcPct val="218181"/>
              </a:lnSpc>
              <a:spcBef>
                <a:spcPts val="2200"/>
              </a:spcBef>
              <a:spcAft>
                <a:spcPts val="0"/>
              </a:spcAft>
              <a:buClr>
                <a:srgbClr val="292929"/>
              </a:buClr>
              <a:buSzPts val="1700"/>
              <a:buFont typeface="Georgia"/>
              <a:buChar char="●"/>
            </a:pPr>
            <a:r>
              <a:rPr lang="en-US" sz="1700">
                <a:solidFill>
                  <a:srgbClr val="292929"/>
                </a:solidFill>
                <a:latin typeface="Georgia"/>
                <a:ea typeface="Georgia"/>
                <a:cs typeface="Georgia"/>
                <a:sym typeface="Georgia"/>
              </a:rPr>
              <a:t>Building scalable and reliable messaging platforms which deliver messages at high throughput.</a:t>
            </a:r>
            <a:endParaRPr sz="1700">
              <a:solidFill>
                <a:srgbClr val="292929"/>
              </a:solidFill>
              <a:latin typeface="Georgia"/>
              <a:ea typeface="Georgia"/>
              <a:cs typeface="Georgia"/>
              <a:sym typeface="Georgia"/>
            </a:endParaRPr>
          </a:p>
          <a:p>
            <a:pPr indent="-336550" lvl="0" marL="749300" rtl="0" algn="l">
              <a:lnSpc>
                <a:spcPct val="218181"/>
              </a:lnSpc>
              <a:spcBef>
                <a:spcPts val="0"/>
              </a:spcBef>
              <a:spcAft>
                <a:spcPts val="0"/>
              </a:spcAft>
              <a:buClr>
                <a:srgbClr val="292929"/>
              </a:buClr>
              <a:buSzPts val="1700"/>
              <a:buFont typeface="Georgia"/>
              <a:buChar char="●"/>
            </a:pPr>
            <a:r>
              <a:rPr lang="en-US" sz="1700">
                <a:solidFill>
                  <a:srgbClr val="292929"/>
                </a:solidFill>
                <a:latin typeface="Georgia"/>
                <a:ea typeface="Georgia"/>
                <a:cs typeface="Georgia"/>
                <a:sym typeface="Georgia"/>
              </a:rPr>
              <a:t>Decoupling system dependencies.</a:t>
            </a:r>
            <a:endParaRPr sz="1700">
              <a:solidFill>
                <a:srgbClr val="292929"/>
              </a:solidFill>
              <a:latin typeface="Georgia"/>
              <a:ea typeface="Georgia"/>
              <a:cs typeface="Georgia"/>
              <a:sym typeface="Georgia"/>
            </a:endParaRPr>
          </a:p>
          <a:p>
            <a:pPr indent="-336550" lvl="0" marL="749300" rtl="0" algn="l">
              <a:lnSpc>
                <a:spcPct val="218181"/>
              </a:lnSpc>
              <a:spcBef>
                <a:spcPts val="0"/>
              </a:spcBef>
              <a:spcAft>
                <a:spcPts val="0"/>
              </a:spcAft>
              <a:buClr>
                <a:srgbClr val="292929"/>
              </a:buClr>
              <a:buSzPts val="1700"/>
              <a:buFont typeface="Georgia"/>
              <a:buChar char="●"/>
            </a:pPr>
            <a:r>
              <a:rPr lang="en-US" sz="1700">
                <a:solidFill>
                  <a:srgbClr val="292929"/>
                </a:solidFill>
                <a:latin typeface="Georgia"/>
                <a:ea typeface="Georgia"/>
                <a:cs typeface="Georgia"/>
                <a:sym typeface="Georgia"/>
              </a:rPr>
              <a:t>Build real-time event processing systems with machine learning, AI-based processing.</a:t>
            </a:r>
            <a:endParaRPr sz="1700">
              <a:solidFill>
                <a:srgbClr val="292929"/>
              </a:solidFill>
              <a:latin typeface="Georgia"/>
              <a:ea typeface="Georgia"/>
              <a:cs typeface="Georgia"/>
              <a:sym typeface="Georgia"/>
            </a:endParaRPr>
          </a:p>
          <a:p>
            <a:pPr indent="-336550" lvl="0" marL="749300" rtl="0" algn="l">
              <a:lnSpc>
                <a:spcPct val="218181"/>
              </a:lnSpc>
              <a:spcBef>
                <a:spcPts val="0"/>
              </a:spcBef>
              <a:spcAft>
                <a:spcPts val="0"/>
              </a:spcAft>
              <a:buClr>
                <a:srgbClr val="292929"/>
              </a:buClr>
              <a:buSzPts val="1700"/>
              <a:buFont typeface="Georgia"/>
              <a:buChar char="●"/>
            </a:pPr>
            <a:r>
              <a:rPr lang="en-US" sz="1700">
                <a:solidFill>
                  <a:srgbClr val="292929"/>
                </a:solidFill>
                <a:latin typeface="Georgia"/>
                <a:ea typeface="Georgia"/>
                <a:cs typeface="Georgia"/>
                <a:sym typeface="Georgia"/>
              </a:rPr>
              <a:t>Build distributed data processing pipeline to handle ETL tasks.</a:t>
            </a:r>
            <a:endParaRPr sz="1700">
              <a:solidFill>
                <a:srgbClr val="292929"/>
              </a:solidFill>
              <a:latin typeface="Georgia"/>
              <a:ea typeface="Georgia"/>
              <a:cs typeface="Georgia"/>
              <a:sym typeface="Georgia"/>
            </a:endParaRPr>
          </a:p>
          <a:p>
            <a:pPr indent="-336550" lvl="0" marL="749300" rtl="0" algn="l">
              <a:lnSpc>
                <a:spcPct val="218181"/>
              </a:lnSpc>
              <a:spcBef>
                <a:spcPts val="0"/>
              </a:spcBef>
              <a:spcAft>
                <a:spcPts val="0"/>
              </a:spcAft>
              <a:buClr>
                <a:srgbClr val="292929"/>
              </a:buClr>
              <a:buSzPts val="1700"/>
              <a:buFont typeface="Georgia"/>
              <a:buChar char="●"/>
            </a:pPr>
            <a:r>
              <a:rPr lang="en-US" sz="1700">
                <a:solidFill>
                  <a:srgbClr val="292929"/>
                </a:solidFill>
                <a:latin typeface="Georgia"/>
                <a:ea typeface="Georgia"/>
                <a:cs typeface="Georgia"/>
                <a:sym typeface="Georgia"/>
              </a:rPr>
              <a:t>Using as a storage system.</a:t>
            </a:r>
            <a:endParaRPr sz="1700">
              <a:solidFill>
                <a:srgbClr val="292929"/>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24dd7d9bdc_9_10"/>
          <p:cNvSpPr/>
          <p:nvPr/>
        </p:nvSpPr>
        <p:spPr>
          <a:xfrm>
            <a:off x="4877225" y="3302225"/>
            <a:ext cx="7292100" cy="3555900"/>
          </a:xfrm>
          <a:prstGeom prst="rect">
            <a:avLst/>
          </a:prstGeom>
          <a:solidFill>
            <a:srgbClr val="3846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g224dd7d9bdc_9_10"/>
          <p:cNvPicPr preferRelativeResize="0"/>
          <p:nvPr/>
        </p:nvPicPr>
        <p:blipFill>
          <a:blip r:embed="rId3">
            <a:alphaModFix/>
          </a:blip>
          <a:stretch>
            <a:fillRect/>
          </a:stretch>
        </p:blipFill>
        <p:spPr>
          <a:xfrm>
            <a:off x="330274" y="254637"/>
            <a:ext cx="1264125" cy="1264125"/>
          </a:xfrm>
          <a:prstGeom prst="rect">
            <a:avLst/>
          </a:prstGeom>
          <a:noFill/>
          <a:ln>
            <a:noFill/>
          </a:ln>
        </p:spPr>
      </p:pic>
      <p:sp>
        <p:nvSpPr>
          <p:cNvPr id="219" name="Google Shape;219;g224dd7d9bdc_9_10"/>
          <p:cNvSpPr txBox="1"/>
          <p:nvPr/>
        </p:nvSpPr>
        <p:spPr>
          <a:xfrm>
            <a:off x="1594400" y="240200"/>
            <a:ext cx="39291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More than </a:t>
            </a:r>
            <a:r>
              <a:rPr b="1" lang="en-US" sz="1800">
                <a:latin typeface="Calibri"/>
                <a:ea typeface="Calibri"/>
                <a:cs typeface="Calibri"/>
                <a:sym typeface="Calibri"/>
              </a:rPr>
              <a:t>60 services</a:t>
            </a:r>
            <a:r>
              <a:rPr lang="en-US" sz="1800">
                <a:latin typeface="Calibri"/>
                <a:ea typeface="Calibri"/>
                <a:cs typeface="Calibri"/>
                <a:sym typeface="Calibri"/>
              </a:rPr>
              <a:t> use Kafka</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140+ billions messages /day</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38+ TB incoming data /day</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3.5+ million messages /sec on peak</a:t>
            </a:r>
            <a:endParaRPr sz="1800">
              <a:latin typeface="Calibri"/>
              <a:ea typeface="Calibri"/>
              <a:cs typeface="Calibri"/>
              <a:sym typeface="Calibri"/>
            </a:endParaRPr>
          </a:p>
        </p:txBody>
      </p:sp>
      <p:sp>
        <p:nvSpPr>
          <p:cNvPr id="220" name="Google Shape;220;g224dd7d9bdc_9_10"/>
          <p:cNvSpPr/>
          <p:nvPr/>
        </p:nvSpPr>
        <p:spPr>
          <a:xfrm>
            <a:off x="5316600" y="4337100"/>
            <a:ext cx="1746300" cy="10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Application Server</a:t>
            </a:r>
            <a:endParaRPr sz="1800"/>
          </a:p>
        </p:txBody>
      </p:sp>
      <p:pic>
        <p:nvPicPr>
          <p:cNvPr id="221" name="Google Shape;221;g224dd7d9bdc_9_10"/>
          <p:cNvPicPr preferRelativeResize="0"/>
          <p:nvPr/>
        </p:nvPicPr>
        <p:blipFill>
          <a:blip r:embed="rId4">
            <a:alphaModFix/>
          </a:blip>
          <a:stretch>
            <a:fillRect/>
          </a:stretch>
        </p:blipFill>
        <p:spPr>
          <a:xfrm>
            <a:off x="7813575" y="4031950"/>
            <a:ext cx="1023324" cy="1661201"/>
          </a:xfrm>
          <a:prstGeom prst="rect">
            <a:avLst/>
          </a:prstGeom>
          <a:noFill/>
          <a:ln>
            <a:noFill/>
          </a:ln>
        </p:spPr>
      </p:pic>
      <p:sp>
        <p:nvSpPr>
          <p:cNvPr id="222" name="Google Shape;222;g224dd7d9bdc_9_10"/>
          <p:cNvSpPr/>
          <p:nvPr/>
        </p:nvSpPr>
        <p:spPr>
          <a:xfrm>
            <a:off x="9973475" y="3350725"/>
            <a:ext cx="1811100" cy="986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Another app server</a:t>
            </a:r>
            <a:endParaRPr/>
          </a:p>
        </p:txBody>
      </p:sp>
      <p:sp>
        <p:nvSpPr>
          <p:cNvPr id="223" name="Google Shape;223;g224dd7d9bdc_9_10"/>
          <p:cNvSpPr/>
          <p:nvPr/>
        </p:nvSpPr>
        <p:spPr>
          <a:xfrm>
            <a:off x="9973475" y="4473300"/>
            <a:ext cx="1811100" cy="986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Stat ststem</a:t>
            </a:r>
            <a:endParaRPr/>
          </a:p>
        </p:txBody>
      </p:sp>
      <p:sp>
        <p:nvSpPr>
          <p:cNvPr id="224" name="Google Shape;224;g224dd7d9bdc_9_10"/>
          <p:cNvSpPr/>
          <p:nvPr/>
        </p:nvSpPr>
        <p:spPr>
          <a:xfrm>
            <a:off x="9906375" y="5595875"/>
            <a:ext cx="1811100" cy="986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Abuser detection system</a:t>
            </a:r>
            <a:endParaRPr/>
          </a:p>
        </p:txBody>
      </p:sp>
      <p:cxnSp>
        <p:nvCxnSpPr>
          <p:cNvPr id="225" name="Google Shape;225;g224dd7d9bdc_9_10"/>
          <p:cNvCxnSpPr>
            <a:stCxn id="221" idx="3"/>
            <a:endCxn id="222" idx="2"/>
          </p:cNvCxnSpPr>
          <p:nvPr/>
        </p:nvCxnSpPr>
        <p:spPr>
          <a:xfrm flipH="1" rot="10800000">
            <a:off x="8836899" y="3844050"/>
            <a:ext cx="1136700" cy="1018500"/>
          </a:xfrm>
          <a:prstGeom prst="straightConnector1">
            <a:avLst/>
          </a:prstGeom>
          <a:noFill/>
          <a:ln cap="flat" cmpd="sng" w="9525">
            <a:solidFill>
              <a:srgbClr val="999999"/>
            </a:solidFill>
            <a:prstDash val="solid"/>
            <a:round/>
            <a:headEnd len="med" w="med" type="none"/>
            <a:tailEnd len="med" w="med" type="none"/>
          </a:ln>
        </p:spPr>
      </p:cxnSp>
      <p:cxnSp>
        <p:nvCxnSpPr>
          <p:cNvPr id="226" name="Google Shape;226;g224dd7d9bdc_9_10"/>
          <p:cNvCxnSpPr>
            <a:endCxn id="223" idx="2"/>
          </p:cNvCxnSpPr>
          <p:nvPr/>
        </p:nvCxnSpPr>
        <p:spPr>
          <a:xfrm>
            <a:off x="8836775" y="4862700"/>
            <a:ext cx="1136700" cy="103800"/>
          </a:xfrm>
          <a:prstGeom prst="straightConnector1">
            <a:avLst/>
          </a:prstGeom>
          <a:noFill/>
          <a:ln cap="flat" cmpd="sng" w="9525">
            <a:solidFill>
              <a:srgbClr val="999999"/>
            </a:solidFill>
            <a:prstDash val="solid"/>
            <a:round/>
            <a:headEnd len="med" w="med" type="none"/>
            <a:tailEnd len="med" w="med" type="none"/>
          </a:ln>
        </p:spPr>
      </p:cxnSp>
      <p:cxnSp>
        <p:nvCxnSpPr>
          <p:cNvPr id="227" name="Google Shape;227;g224dd7d9bdc_9_10"/>
          <p:cNvCxnSpPr>
            <a:stCxn id="221" idx="3"/>
            <a:endCxn id="224" idx="2"/>
          </p:cNvCxnSpPr>
          <p:nvPr/>
        </p:nvCxnSpPr>
        <p:spPr>
          <a:xfrm>
            <a:off x="8836899" y="4862550"/>
            <a:ext cx="1069500" cy="1226400"/>
          </a:xfrm>
          <a:prstGeom prst="straightConnector1">
            <a:avLst/>
          </a:prstGeom>
          <a:noFill/>
          <a:ln cap="flat" cmpd="sng" w="9525">
            <a:solidFill>
              <a:srgbClr val="999999"/>
            </a:solidFill>
            <a:prstDash val="solid"/>
            <a:round/>
            <a:headEnd len="med" w="med" type="none"/>
            <a:tailEnd len="med" w="med" type="none"/>
          </a:ln>
        </p:spPr>
      </p:cxnSp>
      <p:cxnSp>
        <p:nvCxnSpPr>
          <p:cNvPr id="228" name="Google Shape;228;g224dd7d9bdc_9_10"/>
          <p:cNvCxnSpPr>
            <a:stCxn id="220" idx="3"/>
            <a:endCxn id="221" idx="1"/>
          </p:cNvCxnSpPr>
          <p:nvPr/>
        </p:nvCxnSpPr>
        <p:spPr>
          <a:xfrm>
            <a:off x="7062900" y="4862550"/>
            <a:ext cx="750600" cy="0"/>
          </a:xfrm>
          <a:prstGeom prst="straightConnector1">
            <a:avLst/>
          </a:prstGeom>
          <a:noFill/>
          <a:ln cap="flat" cmpd="sng" w="9525">
            <a:solidFill>
              <a:srgbClr val="999999"/>
            </a:solidFill>
            <a:prstDash val="solid"/>
            <a:round/>
            <a:headEnd len="med" w="med" type="none"/>
            <a:tailEnd len="med" w="med" type="triangle"/>
          </a:ln>
        </p:spPr>
      </p:cxnSp>
      <p:sp>
        <p:nvSpPr>
          <p:cNvPr id="229" name="Google Shape;229;g224dd7d9bdc_9_10"/>
          <p:cNvSpPr txBox="1"/>
          <p:nvPr/>
        </p:nvSpPr>
        <p:spPr>
          <a:xfrm>
            <a:off x="5268075" y="5441275"/>
            <a:ext cx="191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D9D9D9"/>
                </a:solidFill>
                <a:latin typeface="Calibri"/>
                <a:ea typeface="Calibri"/>
                <a:cs typeface="Calibri"/>
                <a:sym typeface="Calibri"/>
              </a:rPr>
              <a:t>produce once, unified data format, general info</a:t>
            </a:r>
            <a:endParaRPr>
              <a:solidFill>
                <a:srgbClr val="D9D9D9"/>
              </a:solidFill>
              <a:latin typeface="Calibri"/>
              <a:ea typeface="Calibri"/>
              <a:cs typeface="Calibri"/>
              <a:sym typeface="Calibri"/>
            </a:endParaRPr>
          </a:p>
        </p:txBody>
      </p:sp>
      <p:sp>
        <p:nvSpPr>
          <p:cNvPr id="230" name="Google Shape;230;g224dd7d9bdc_9_10"/>
          <p:cNvSpPr txBox="1"/>
          <p:nvPr/>
        </p:nvSpPr>
        <p:spPr>
          <a:xfrm>
            <a:off x="7365388" y="5730350"/>
            <a:ext cx="1919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D9D9D9"/>
                </a:solidFill>
                <a:latin typeface="Calibri"/>
                <a:ea typeface="Calibri"/>
                <a:cs typeface="Calibri"/>
                <a:sym typeface="Calibri"/>
              </a:rPr>
              <a:t>Kafka</a:t>
            </a:r>
            <a:endParaRPr sz="1800">
              <a:solidFill>
                <a:srgbClr val="D9D9D9"/>
              </a:solidFill>
              <a:latin typeface="Calibri"/>
              <a:ea typeface="Calibri"/>
              <a:cs typeface="Calibri"/>
              <a:sym typeface="Calibri"/>
            </a:endParaRPr>
          </a:p>
          <a:p>
            <a:pPr indent="0" lvl="0" marL="0" rtl="0" algn="ctr">
              <a:spcBef>
                <a:spcPts val="0"/>
              </a:spcBef>
              <a:spcAft>
                <a:spcPts val="0"/>
              </a:spcAft>
              <a:buNone/>
            </a:pPr>
            <a:r>
              <a:rPr lang="en-US">
                <a:solidFill>
                  <a:srgbClr val="D9D9D9"/>
                </a:solidFill>
                <a:latin typeface="Calibri"/>
                <a:ea typeface="Calibri"/>
                <a:cs typeface="Calibri"/>
                <a:sym typeface="Calibri"/>
              </a:rPr>
              <a:t>Synchronized info. update across services</a:t>
            </a:r>
            <a:endParaRPr>
              <a:solidFill>
                <a:srgbClr val="D9D9D9"/>
              </a:solidFill>
              <a:latin typeface="Calibri"/>
              <a:ea typeface="Calibri"/>
              <a:cs typeface="Calibri"/>
              <a:sym typeface="Calibri"/>
            </a:endParaRPr>
          </a:p>
        </p:txBody>
      </p:sp>
      <p:pic>
        <p:nvPicPr>
          <p:cNvPr id="231" name="Google Shape;231;g224dd7d9bdc_9_10"/>
          <p:cNvPicPr preferRelativeResize="0"/>
          <p:nvPr/>
        </p:nvPicPr>
        <p:blipFill>
          <a:blip r:embed="rId5">
            <a:alphaModFix/>
          </a:blip>
          <a:stretch>
            <a:fillRect/>
          </a:stretch>
        </p:blipFill>
        <p:spPr>
          <a:xfrm>
            <a:off x="0" y="3466150"/>
            <a:ext cx="4825549" cy="1922674"/>
          </a:xfrm>
          <a:prstGeom prst="rect">
            <a:avLst/>
          </a:prstGeom>
          <a:noFill/>
          <a:ln>
            <a:noFill/>
          </a:ln>
        </p:spPr>
      </p:pic>
      <p:sp>
        <p:nvSpPr>
          <p:cNvPr id="232" name="Google Shape;232;g224dd7d9bdc_9_10"/>
          <p:cNvSpPr txBox="1"/>
          <p:nvPr/>
        </p:nvSpPr>
        <p:spPr>
          <a:xfrm>
            <a:off x="348625" y="1543975"/>
            <a:ext cx="4402500" cy="18471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Multi-services</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Big streaming data</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Real-time Stat.</a:t>
            </a:r>
            <a:endParaRPr sz="3600">
              <a:latin typeface="Calibri"/>
              <a:ea typeface="Calibri"/>
              <a:cs typeface="Calibri"/>
              <a:sym typeface="Calibri"/>
            </a:endParaRPr>
          </a:p>
        </p:txBody>
      </p:sp>
      <p:pic>
        <p:nvPicPr>
          <p:cNvPr id="233" name="Google Shape;233;g224dd7d9bdc_9_10"/>
          <p:cNvPicPr preferRelativeResize="0"/>
          <p:nvPr/>
        </p:nvPicPr>
        <p:blipFill>
          <a:blip r:embed="rId6">
            <a:alphaModFix/>
          </a:blip>
          <a:stretch>
            <a:fillRect/>
          </a:stretch>
        </p:blipFill>
        <p:spPr>
          <a:xfrm>
            <a:off x="5675900" y="152400"/>
            <a:ext cx="6363699" cy="2622540"/>
          </a:xfrm>
          <a:prstGeom prst="rect">
            <a:avLst/>
          </a:prstGeom>
          <a:noFill/>
          <a:ln>
            <a:noFill/>
          </a:ln>
        </p:spPr>
      </p:pic>
      <p:sp>
        <p:nvSpPr>
          <p:cNvPr id="234" name="Google Shape;234;g224dd7d9bdc_9_10"/>
          <p:cNvSpPr txBox="1"/>
          <p:nvPr/>
        </p:nvSpPr>
        <p:spPr>
          <a:xfrm>
            <a:off x="88200" y="6401900"/>
            <a:ext cx="71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Application Case Study Line with Kafka </a:t>
            </a:r>
            <a:endParaRPr>
              <a:latin typeface="Calibri"/>
              <a:ea typeface="Calibri"/>
              <a:cs typeface="Calibri"/>
              <a:sym typeface="Calibri"/>
            </a:endParaRPr>
          </a:p>
        </p:txBody>
      </p:sp>
      <p:sp>
        <p:nvSpPr>
          <p:cNvPr id="235" name="Google Shape;235;g224dd7d9bdc_9_10"/>
          <p:cNvSpPr/>
          <p:nvPr/>
        </p:nvSpPr>
        <p:spPr>
          <a:xfrm>
            <a:off x="11410700" y="3487550"/>
            <a:ext cx="459000" cy="483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3ce91a7ebd_1_256"/>
          <p:cNvSpPr txBox="1"/>
          <p:nvPr>
            <p:ph type="title"/>
          </p:nvPr>
        </p:nvSpPr>
        <p:spPr>
          <a:xfrm>
            <a:off x="838200" y="961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(1)</a:t>
            </a:r>
            <a:endParaRPr b="1" sz="2000">
              <a:solidFill>
                <a:srgbClr val="0070C0"/>
              </a:solidFill>
            </a:endParaRPr>
          </a:p>
        </p:txBody>
      </p:sp>
      <p:sp>
        <p:nvSpPr>
          <p:cNvPr id="242" name="Google Shape;242;g23ce91a7ebd_1_256"/>
          <p:cNvSpPr txBox="1"/>
          <p:nvPr>
            <p:ph idx="1" type="body"/>
          </p:nvPr>
        </p:nvSpPr>
        <p:spPr>
          <a:xfrm>
            <a:off x="838200" y="1345987"/>
            <a:ext cx="10515600" cy="5340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Apache Kafka was developed by  </a:t>
            </a:r>
            <a:r>
              <a:rPr i="1" lang="en-US"/>
              <a:t>Linkedin </a:t>
            </a:r>
            <a:r>
              <a:rPr lang="en-US"/>
              <a:t>in 2010.</a:t>
            </a:r>
            <a:endParaRPr/>
          </a:p>
          <a:p>
            <a:pPr indent="-228600" lvl="0" marL="228600" rtl="0" algn="l">
              <a:lnSpc>
                <a:spcPct val="90000"/>
              </a:lnSpc>
              <a:spcBef>
                <a:spcPts val="1000"/>
              </a:spcBef>
              <a:spcAft>
                <a:spcPts val="0"/>
              </a:spcAft>
              <a:buClr>
                <a:schemeClr val="dk1"/>
              </a:buClr>
              <a:buSzPts val="2800"/>
              <a:buChar char="•"/>
            </a:pPr>
            <a:r>
              <a:rPr lang="en-US"/>
              <a:t>To solve </a:t>
            </a:r>
            <a:r>
              <a:rPr b="1" lang="en-US"/>
              <a:t>data pipeline</a:t>
            </a:r>
            <a:r>
              <a:rPr lang="en-US"/>
              <a:t> problem.</a:t>
            </a:r>
            <a:endParaRPr/>
          </a:p>
          <a:p>
            <a:pPr indent="-228600" lvl="0" marL="228600" rtl="0" algn="l">
              <a:lnSpc>
                <a:spcPct val="90000"/>
              </a:lnSpc>
              <a:spcBef>
                <a:spcPts val="1000"/>
              </a:spcBef>
              <a:spcAft>
                <a:spcPts val="0"/>
              </a:spcAft>
              <a:buClr>
                <a:schemeClr val="dk1"/>
              </a:buClr>
              <a:buSzPts val="2800"/>
              <a:buChar char="•"/>
            </a:pPr>
            <a:r>
              <a:rPr lang="en-US"/>
              <a:t>Designed for big data streaming processing.</a:t>
            </a:r>
            <a:endParaRPr/>
          </a:p>
          <a:p>
            <a:pPr indent="-228600" lvl="0" marL="228600" rtl="0" algn="l">
              <a:lnSpc>
                <a:spcPct val="90000"/>
              </a:lnSpc>
              <a:spcBef>
                <a:spcPts val="1000"/>
              </a:spcBef>
              <a:spcAft>
                <a:spcPts val="0"/>
              </a:spcAft>
              <a:buClr>
                <a:schemeClr val="dk1"/>
              </a:buClr>
              <a:buSzPts val="2800"/>
              <a:buChar char="•"/>
            </a:pPr>
            <a:r>
              <a:rPr lang="en-US"/>
              <a:t>Capable of handling tens of thousands of requests per second</a:t>
            </a:r>
            <a:endParaRPr/>
          </a:p>
          <a:p>
            <a:pPr indent="0" lvl="0" marL="0" rtl="0" algn="l">
              <a:lnSpc>
                <a:spcPct val="90000"/>
              </a:lnSpc>
              <a:spcBef>
                <a:spcPts val="1000"/>
              </a:spcBef>
              <a:spcAft>
                <a:spcPts val="0"/>
              </a:spcAft>
              <a:buClr>
                <a:schemeClr val="dk1"/>
              </a:buClr>
              <a:buSzPts val="2800"/>
              <a:buNone/>
            </a:pPr>
            <a:r>
              <a:t/>
            </a:r>
            <a:endParaRPr/>
          </a:p>
        </p:txBody>
      </p:sp>
      <p:sp>
        <p:nvSpPr>
          <p:cNvPr id="243" name="Google Shape;243;g23ce91a7ebd_1_256"/>
          <p:cNvSpPr txBox="1"/>
          <p:nvPr/>
        </p:nvSpPr>
        <p:spPr>
          <a:xfrm>
            <a:off x="838200" y="6269372"/>
            <a:ext cx="35895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600" u="none" cap="none" strike="noStrike">
                <a:solidFill>
                  <a:schemeClr val="dk1"/>
                </a:solidFill>
                <a:latin typeface="Calibri"/>
                <a:ea typeface="Calibri"/>
                <a:cs typeface="Calibri"/>
                <a:sym typeface="Calibri"/>
              </a:rPr>
              <a:t>↑</a:t>
            </a:r>
            <a:r>
              <a:rPr b="1" i="0" lang="en-US" sz="2600" u="none" cap="none" strike="noStrike">
                <a:solidFill>
                  <a:schemeClr val="dk1"/>
                </a:solidFill>
                <a:latin typeface="Calibri"/>
                <a:ea typeface="Calibri"/>
                <a:cs typeface="Calibri"/>
                <a:sym typeface="Calibri"/>
              </a:rPr>
              <a:t>Before</a:t>
            </a:r>
            <a:r>
              <a:rPr b="0" i="0" lang="en-US" sz="2600" u="none" cap="none" strike="noStrike">
                <a:solidFill>
                  <a:schemeClr val="dk1"/>
                </a:solidFill>
                <a:latin typeface="Calibri"/>
                <a:ea typeface="Calibri"/>
                <a:cs typeface="Calibri"/>
                <a:sym typeface="Calibri"/>
              </a:rPr>
              <a:t> Adopting Kafka</a:t>
            </a:r>
            <a:endParaRPr sz="2600">
              <a:solidFill>
                <a:schemeClr val="dk1"/>
              </a:solidFill>
              <a:latin typeface="Calibri"/>
              <a:ea typeface="Calibri"/>
              <a:cs typeface="Calibri"/>
              <a:sym typeface="Calibri"/>
            </a:endParaRPr>
          </a:p>
        </p:txBody>
      </p:sp>
      <p:pic>
        <p:nvPicPr>
          <p:cNvPr id="244" name="Google Shape;244;g23ce91a7ebd_1_256"/>
          <p:cNvPicPr preferRelativeResize="0"/>
          <p:nvPr/>
        </p:nvPicPr>
        <p:blipFill rotWithShape="1">
          <a:blip r:embed="rId3">
            <a:alphaModFix/>
          </a:blip>
          <a:srcRect b="0" l="0" r="0" t="0"/>
          <a:stretch/>
        </p:blipFill>
        <p:spPr>
          <a:xfrm>
            <a:off x="1139550" y="3472338"/>
            <a:ext cx="2986800" cy="2751625"/>
          </a:xfrm>
          <a:prstGeom prst="rect">
            <a:avLst/>
          </a:prstGeom>
          <a:noFill/>
          <a:ln>
            <a:noFill/>
          </a:ln>
        </p:spPr>
      </p:pic>
      <p:pic>
        <p:nvPicPr>
          <p:cNvPr id="245" name="Google Shape;245;g23ce91a7ebd_1_256"/>
          <p:cNvPicPr preferRelativeResize="0"/>
          <p:nvPr/>
        </p:nvPicPr>
        <p:blipFill rotWithShape="1">
          <a:blip r:embed="rId4">
            <a:alphaModFix/>
          </a:blip>
          <a:srcRect b="0" l="0" r="0" t="0"/>
          <a:stretch/>
        </p:blipFill>
        <p:spPr>
          <a:xfrm>
            <a:off x="6241841" y="3514925"/>
            <a:ext cx="4711460" cy="2751625"/>
          </a:xfrm>
          <a:prstGeom prst="rect">
            <a:avLst/>
          </a:prstGeom>
          <a:noFill/>
          <a:ln>
            <a:noFill/>
          </a:ln>
        </p:spPr>
      </p:pic>
      <p:sp>
        <p:nvSpPr>
          <p:cNvPr id="246" name="Google Shape;246;g23ce91a7ebd_1_256"/>
          <p:cNvSpPr txBox="1"/>
          <p:nvPr/>
        </p:nvSpPr>
        <p:spPr>
          <a:xfrm>
            <a:off x="6096000" y="6269372"/>
            <a:ext cx="35895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Calibri"/>
                <a:ea typeface="Calibri"/>
                <a:cs typeface="Calibri"/>
                <a:sym typeface="Calibri"/>
              </a:rPr>
              <a:t>↑</a:t>
            </a:r>
            <a:r>
              <a:rPr b="1" lang="en-US" sz="2600">
                <a:solidFill>
                  <a:schemeClr val="dk1"/>
                </a:solidFill>
                <a:latin typeface="Calibri"/>
                <a:ea typeface="Calibri"/>
                <a:cs typeface="Calibri"/>
                <a:sym typeface="Calibri"/>
              </a:rPr>
              <a:t>After</a:t>
            </a:r>
            <a:r>
              <a:rPr lang="en-US" sz="2600">
                <a:solidFill>
                  <a:schemeClr val="dk1"/>
                </a:solidFill>
                <a:latin typeface="Calibri"/>
                <a:ea typeface="Calibri"/>
                <a:cs typeface="Calibri"/>
                <a:sym typeface="Calibri"/>
              </a:rPr>
              <a:t> Adopting Kafka</a:t>
            </a:r>
            <a:endParaRPr sz="2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3ce91a7ebd_1_266"/>
          <p:cNvSpPr txBox="1"/>
          <p:nvPr>
            <p:ph type="title"/>
          </p:nvPr>
        </p:nvSpPr>
        <p:spPr>
          <a:xfrm>
            <a:off x="838200" y="961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(2) - LinkedIn</a:t>
            </a:r>
            <a:endParaRPr b="1" sz="2000">
              <a:solidFill>
                <a:srgbClr val="0070C0"/>
              </a:solidFill>
            </a:endParaRPr>
          </a:p>
        </p:txBody>
      </p:sp>
      <p:sp>
        <p:nvSpPr>
          <p:cNvPr id="253" name="Google Shape;253;g23ce91a7ebd_1_266"/>
          <p:cNvSpPr txBox="1"/>
          <p:nvPr>
            <p:ph idx="1" type="body"/>
          </p:nvPr>
        </p:nvSpPr>
        <p:spPr>
          <a:xfrm>
            <a:off x="838200" y="1345987"/>
            <a:ext cx="10515600" cy="534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The early years-LEO</a:t>
            </a:r>
            <a:endParaRPr/>
          </a:p>
          <a:p>
            <a:pPr indent="-228600" lvl="0" marL="228600" rtl="0" algn="l">
              <a:lnSpc>
                <a:spcPct val="90000"/>
              </a:lnSpc>
              <a:spcBef>
                <a:spcPts val="1000"/>
              </a:spcBef>
              <a:spcAft>
                <a:spcPts val="0"/>
              </a:spcAft>
              <a:buClr>
                <a:schemeClr val="dk1"/>
              </a:buClr>
              <a:buSzPts val="2800"/>
              <a:buChar char="•"/>
            </a:pPr>
            <a:r>
              <a:rPr lang="en-US"/>
              <a:t>As a single monolithic application doing it all.</a:t>
            </a:r>
            <a:endParaRPr/>
          </a:p>
          <a:p>
            <a:pPr indent="-228600" lvl="0" marL="228600" rtl="0" algn="l">
              <a:lnSpc>
                <a:spcPct val="90000"/>
              </a:lnSpc>
              <a:spcBef>
                <a:spcPts val="1000"/>
              </a:spcBef>
              <a:spcAft>
                <a:spcPts val="0"/>
              </a:spcAft>
              <a:buClr>
                <a:schemeClr val="dk1"/>
              </a:buClr>
              <a:buSzPts val="2800"/>
              <a:buChar char="•"/>
            </a:pPr>
            <a:r>
              <a:rPr lang="en-US"/>
              <a:t>Hosted web servlets for all the various pages, handled business logic, and connected to a handful of LinkedIn databases. </a:t>
            </a:r>
            <a:endParaRPr/>
          </a:p>
        </p:txBody>
      </p:sp>
      <p:pic>
        <p:nvPicPr>
          <p:cNvPr id="254" name="Google Shape;254;g23ce91a7ebd_1_266"/>
          <p:cNvPicPr preferRelativeResize="0"/>
          <p:nvPr/>
        </p:nvPicPr>
        <p:blipFill rotWithShape="1">
          <a:blip r:embed="rId3">
            <a:alphaModFix/>
          </a:blip>
          <a:srcRect b="0" l="0" r="0" t="0"/>
          <a:stretch/>
        </p:blipFill>
        <p:spPr>
          <a:xfrm>
            <a:off x="296779" y="3429000"/>
            <a:ext cx="2685749" cy="3088613"/>
          </a:xfrm>
          <a:prstGeom prst="rect">
            <a:avLst/>
          </a:prstGeom>
          <a:noFill/>
          <a:ln cap="flat" cmpd="sng" w="9525">
            <a:solidFill>
              <a:schemeClr val="dk1"/>
            </a:solidFill>
            <a:prstDash val="solid"/>
            <a:round/>
            <a:headEnd len="sm" w="sm" type="none"/>
            <a:tailEnd len="sm" w="sm" type="none"/>
          </a:ln>
        </p:spPr>
      </p:pic>
      <p:pic>
        <p:nvPicPr>
          <p:cNvPr id="255" name="Google Shape;255;g23ce91a7ebd_1_266"/>
          <p:cNvPicPr preferRelativeResize="0"/>
          <p:nvPr/>
        </p:nvPicPr>
        <p:blipFill rotWithShape="1">
          <a:blip r:embed="rId4">
            <a:alphaModFix/>
          </a:blip>
          <a:srcRect b="0" l="0" r="0" t="0"/>
          <a:stretch/>
        </p:blipFill>
        <p:spPr>
          <a:xfrm>
            <a:off x="5865695" y="3354423"/>
            <a:ext cx="6195260" cy="3407393"/>
          </a:xfrm>
          <a:prstGeom prst="rect">
            <a:avLst/>
          </a:prstGeom>
          <a:noFill/>
          <a:ln cap="flat" cmpd="sng" w="9525">
            <a:solidFill>
              <a:schemeClr val="dk1"/>
            </a:solidFill>
            <a:prstDash val="solid"/>
            <a:round/>
            <a:headEnd len="sm" w="sm" type="none"/>
            <a:tailEnd len="sm" w="sm" type="none"/>
          </a:ln>
        </p:spPr>
      </p:pic>
      <p:sp>
        <p:nvSpPr>
          <p:cNvPr id="256" name="Google Shape;256;g23ce91a7ebd_1_266"/>
          <p:cNvSpPr/>
          <p:nvPr/>
        </p:nvSpPr>
        <p:spPr>
          <a:xfrm>
            <a:off x="3212431" y="4800599"/>
            <a:ext cx="2382300" cy="71130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g23ce91a7ebd_1_266"/>
          <p:cNvSpPr txBox="1"/>
          <p:nvPr/>
        </p:nvSpPr>
        <p:spPr>
          <a:xfrm>
            <a:off x="3185360" y="4154268"/>
            <a:ext cx="238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throw more CPUs and memory </a:t>
            </a:r>
            <a:endParaRPr sz="2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g23ce91a7ebd_1_276"/>
          <p:cNvSpPr txBox="1"/>
          <p:nvPr>
            <p:ph type="title"/>
          </p:nvPr>
        </p:nvSpPr>
        <p:spPr>
          <a:xfrm>
            <a:off x="838200" y="961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(3) - LinkedIn</a:t>
            </a:r>
            <a:endParaRPr b="1" sz="2000">
              <a:solidFill>
                <a:srgbClr val="0070C0"/>
              </a:solidFill>
            </a:endParaRPr>
          </a:p>
        </p:txBody>
      </p:sp>
      <p:sp>
        <p:nvSpPr>
          <p:cNvPr id="264" name="Google Shape;264;g23ce91a7ebd_1_276"/>
          <p:cNvSpPr txBox="1"/>
          <p:nvPr>
            <p:ph idx="1" type="body"/>
          </p:nvPr>
        </p:nvSpPr>
        <p:spPr>
          <a:xfrm>
            <a:off x="838200" y="1345987"/>
            <a:ext cx="10515600" cy="534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However, as the site began to see more and more traffic</a:t>
            </a:r>
            <a:endParaRPr/>
          </a:p>
          <a:p>
            <a:pPr indent="-228600" lvl="0" marL="228600" rtl="0" algn="l">
              <a:lnSpc>
                <a:spcPct val="90000"/>
              </a:lnSpc>
              <a:spcBef>
                <a:spcPts val="1000"/>
              </a:spcBef>
              <a:spcAft>
                <a:spcPts val="0"/>
              </a:spcAft>
              <a:buClr>
                <a:schemeClr val="dk1"/>
              </a:buClr>
              <a:buSzPts val="2800"/>
              <a:buChar char="•"/>
            </a:pPr>
            <a:r>
              <a:rPr lang="en-US"/>
              <a:t>Leo was often going down in production,</a:t>
            </a:r>
            <a:endParaRPr/>
          </a:p>
          <a:p>
            <a:pPr indent="-228600" lvl="0" marL="228600" rtl="0" algn="l">
              <a:lnSpc>
                <a:spcPct val="90000"/>
              </a:lnSpc>
              <a:spcBef>
                <a:spcPts val="1000"/>
              </a:spcBef>
              <a:spcAft>
                <a:spcPts val="0"/>
              </a:spcAft>
              <a:buClr>
                <a:schemeClr val="dk1"/>
              </a:buClr>
              <a:buSzPts val="2800"/>
              <a:buChar char="•"/>
            </a:pPr>
            <a:r>
              <a:rPr lang="en-US"/>
              <a:t>Difficult to troubleshoot and recover,</a:t>
            </a:r>
            <a:endParaRPr/>
          </a:p>
          <a:p>
            <a:pPr indent="-228600" lvl="0" marL="228600" rtl="0" algn="l">
              <a:lnSpc>
                <a:spcPct val="90000"/>
              </a:lnSpc>
              <a:spcBef>
                <a:spcPts val="1000"/>
              </a:spcBef>
              <a:spcAft>
                <a:spcPts val="0"/>
              </a:spcAft>
              <a:buClr>
                <a:schemeClr val="dk1"/>
              </a:buClr>
              <a:buSzPts val="2800"/>
              <a:buChar char="•"/>
            </a:pPr>
            <a:r>
              <a:rPr lang="en-US"/>
              <a:t>Difficult to release new code</a:t>
            </a:r>
            <a:endParaRPr/>
          </a:p>
          <a:p>
            <a:pPr indent="-228600" lvl="0" marL="228600" rtl="0" algn="l">
              <a:lnSpc>
                <a:spcPct val="90000"/>
              </a:lnSpc>
              <a:spcBef>
                <a:spcPts val="1000"/>
              </a:spcBef>
              <a:spcAft>
                <a:spcPts val="0"/>
              </a:spcAft>
              <a:buClr>
                <a:schemeClr val="dk1"/>
              </a:buClr>
              <a:buSzPts val="2800"/>
              <a:buChar char="•"/>
            </a:pPr>
            <a:r>
              <a:rPr b="1" lang="en-US"/>
              <a:t>High Availability </a:t>
            </a:r>
            <a:r>
              <a:rPr lang="en-US"/>
              <a:t>is critical to LinkedIn.</a:t>
            </a:r>
            <a:endParaRPr/>
          </a:p>
        </p:txBody>
      </p:sp>
      <p:pic>
        <p:nvPicPr>
          <p:cNvPr id="265" name="Google Shape;265;g23ce91a7ebd_1_276"/>
          <p:cNvPicPr preferRelativeResize="0"/>
          <p:nvPr/>
        </p:nvPicPr>
        <p:blipFill rotWithShape="1">
          <a:blip r:embed="rId3">
            <a:alphaModFix/>
          </a:blip>
          <a:srcRect b="0" l="0" r="0" t="0"/>
          <a:stretch/>
        </p:blipFill>
        <p:spPr>
          <a:xfrm>
            <a:off x="7323722" y="2114056"/>
            <a:ext cx="4667250" cy="4572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3ce91a7ebd_1_283"/>
          <p:cNvSpPr txBox="1"/>
          <p:nvPr>
            <p:ph type="title"/>
          </p:nvPr>
        </p:nvSpPr>
        <p:spPr>
          <a:xfrm>
            <a:off x="838200" y="7569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(4) - LinkedIn</a:t>
            </a:r>
            <a:endParaRPr b="1" sz="2000">
              <a:solidFill>
                <a:srgbClr val="0070C0"/>
              </a:solidFill>
            </a:endParaRPr>
          </a:p>
        </p:txBody>
      </p:sp>
      <p:sp>
        <p:nvSpPr>
          <p:cNvPr id="272" name="Google Shape;272;g23ce91a7ebd_1_283"/>
          <p:cNvSpPr txBox="1"/>
          <p:nvPr>
            <p:ph idx="1" type="body"/>
          </p:nvPr>
        </p:nvSpPr>
        <p:spPr>
          <a:xfrm>
            <a:off x="838200" y="1225671"/>
            <a:ext cx="10515600" cy="5340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Demand:</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Sending batches of data into our Hadoop workflow for analytics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Collecting and aggregating logs from every service</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Collecting tracking events like pageviews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Keeping search system up to date whenever profile is updated.</a:t>
            </a:r>
            <a:endParaRPr/>
          </a:p>
          <a:p>
            <a:pPr indent="-228600" lvl="0" marL="228600" rtl="0" algn="l">
              <a:lnSpc>
                <a:spcPct val="90000"/>
              </a:lnSpc>
              <a:spcBef>
                <a:spcPts val="1000"/>
              </a:spcBef>
              <a:spcAft>
                <a:spcPts val="0"/>
              </a:spcAft>
              <a:buClr>
                <a:schemeClr val="dk1"/>
              </a:buClr>
              <a:buSzPts val="2800"/>
              <a:buChar char="•"/>
            </a:pPr>
            <a:r>
              <a:rPr lang="en-US"/>
              <a:t>To collect the growing amount of data </a:t>
            </a:r>
            <a:br>
              <a:rPr lang="en-US"/>
            </a:br>
            <a:r>
              <a:rPr lang="en-US"/>
              <a:t>→ Result: the development of </a:t>
            </a:r>
            <a:r>
              <a:rPr b="1" lang="en-US"/>
              <a:t>Kafka</a:t>
            </a:r>
            <a:endParaRPr/>
          </a:p>
        </p:txBody>
      </p:sp>
      <p:pic>
        <p:nvPicPr>
          <p:cNvPr id="273" name="Google Shape;273;g23ce91a7ebd_1_283"/>
          <p:cNvPicPr preferRelativeResize="0"/>
          <p:nvPr/>
        </p:nvPicPr>
        <p:blipFill rotWithShape="1">
          <a:blip r:embed="rId3">
            <a:alphaModFix/>
          </a:blip>
          <a:srcRect b="0" l="0" r="0" t="0"/>
          <a:stretch/>
        </p:blipFill>
        <p:spPr>
          <a:xfrm>
            <a:off x="7230979" y="3783961"/>
            <a:ext cx="3902242" cy="295106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3ce91a7ebd_1_290"/>
          <p:cNvSpPr txBox="1"/>
          <p:nvPr>
            <p:ph type="title"/>
          </p:nvPr>
        </p:nvSpPr>
        <p:spPr>
          <a:xfrm>
            <a:off x="838200" y="7569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(5) - LinkedIn</a:t>
            </a:r>
            <a:endParaRPr b="1" sz="2000">
              <a:solidFill>
                <a:srgbClr val="0070C0"/>
              </a:solidFill>
            </a:endParaRPr>
          </a:p>
        </p:txBody>
      </p:sp>
      <p:sp>
        <p:nvSpPr>
          <p:cNvPr id="280" name="Google Shape;280;g23ce91a7ebd_1_290"/>
          <p:cNvSpPr txBox="1"/>
          <p:nvPr>
            <p:ph idx="1" type="body"/>
          </p:nvPr>
        </p:nvSpPr>
        <p:spPr>
          <a:xfrm>
            <a:off x="838200" y="1225671"/>
            <a:ext cx="10515600" cy="5340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Characteristic of Kafka:</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Built around the concept of a commit log with </a:t>
            </a:r>
            <a:r>
              <a:rPr b="1" lang="en-US"/>
              <a:t>speed</a:t>
            </a:r>
            <a:r>
              <a:rPr lang="en-US"/>
              <a:t> and </a:t>
            </a:r>
            <a:r>
              <a:rPr b="1" lang="en-US"/>
              <a:t>scalability</a:t>
            </a:r>
            <a:r>
              <a:rPr lang="en-US"/>
              <a:t>.</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Enabled near </a:t>
            </a:r>
            <a:r>
              <a:rPr b="1" lang="en-US"/>
              <a:t>real-time</a:t>
            </a:r>
            <a:r>
              <a:rPr lang="en-US"/>
              <a:t> access to any data source.</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Empowered our Hadoop jobs.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Allowed to build </a:t>
            </a:r>
            <a:r>
              <a:rPr b="1" lang="en-US"/>
              <a:t>real-time analytics</a:t>
            </a:r>
            <a:r>
              <a:rPr lang="en-US"/>
              <a:t>.</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Improved site monitoring and alerting capability.</a:t>
            </a:r>
            <a:endParaRPr/>
          </a:p>
          <a:p>
            <a:pPr indent="0" lvl="0" marL="0" rtl="0" algn="l">
              <a:lnSpc>
                <a:spcPct val="90000"/>
              </a:lnSpc>
              <a:spcBef>
                <a:spcPts val="1000"/>
              </a:spcBef>
              <a:spcAft>
                <a:spcPts val="0"/>
              </a:spcAft>
              <a:buClr>
                <a:schemeClr val="dk1"/>
              </a:buClr>
              <a:buSzPts val="2800"/>
              <a:buNone/>
            </a:pPr>
            <a:r>
              <a:rPr lang="en-US"/>
              <a:t>→ Kafka handles well over 500 billion events per day.</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p:txBody>
      </p:sp>
      <p:pic>
        <p:nvPicPr>
          <p:cNvPr id="281" name="Google Shape;281;g23ce91a7ebd_1_290"/>
          <p:cNvPicPr preferRelativeResize="0"/>
          <p:nvPr/>
        </p:nvPicPr>
        <p:blipFill rotWithShape="1">
          <a:blip r:embed="rId3">
            <a:alphaModFix/>
          </a:blip>
          <a:srcRect b="0" l="0" r="0" t="0"/>
          <a:stretch/>
        </p:blipFill>
        <p:spPr>
          <a:xfrm>
            <a:off x="8602579" y="3366905"/>
            <a:ext cx="3469108" cy="31988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aphicFrame>
        <p:nvGraphicFramePr>
          <p:cNvPr id="106" name="Google Shape;106;g22419e48e00_0_0"/>
          <p:cNvGraphicFramePr/>
          <p:nvPr/>
        </p:nvGraphicFramePr>
        <p:xfrm>
          <a:off x="0" y="1538425"/>
          <a:ext cx="3000000" cy="3000000"/>
        </p:xfrm>
        <a:graphic>
          <a:graphicData uri="http://schemas.openxmlformats.org/drawingml/2006/table">
            <a:tbl>
              <a:tblPr>
                <a:noFill/>
                <a:tableStyleId>{032A31E9-F08C-4806-A911-A7E81FF3E91E}</a:tableStyleId>
              </a:tblPr>
              <a:tblGrid>
                <a:gridCol w="4064000"/>
                <a:gridCol w="4064000"/>
                <a:gridCol w="4064000"/>
              </a:tblGrid>
              <a:tr h="2821650">
                <a:tc>
                  <a:txBody>
                    <a:bodyPr/>
                    <a:lstStyle/>
                    <a:p>
                      <a:pPr indent="0" lvl="0" marL="0" rtl="0" algn="l">
                        <a:spcBef>
                          <a:spcPts val="0"/>
                        </a:spcBef>
                        <a:spcAft>
                          <a:spcPts val="0"/>
                        </a:spcAft>
                        <a:buNone/>
                      </a:pPr>
                      <a:r>
                        <a:rPr lang="en-US" sz="3600"/>
                        <a:t>WHO</a:t>
                      </a:r>
                      <a:endParaRPr sz="3600"/>
                    </a:p>
                    <a:p>
                      <a:pPr indent="0" lvl="0" marL="0" rtl="0" algn="l">
                        <a:spcBef>
                          <a:spcPts val="0"/>
                        </a:spcBef>
                        <a:spcAft>
                          <a:spcPts val="0"/>
                        </a:spcAft>
                        <a:buClr>
                          <a:schemeClr val="dk1"/>
                        </a:buClr>
                        <a:buSzPts val="1100"/>
                        <a:buFont typeface="Arial"/>
                        <a:buNone/>
                      </a:pPr>
                      <a:r>
                        <a:rPr b="1" lang="en-US" sz="1800">
                          <a:solidFill>
                            <a:srgbClr val="0070C0"/>
                          </a:solidFill>
                        </a:rPr>
                        <a:t>Apache Software Foundation</a:t>
                      </a:r>
                      <a:endParaRPr sz="3600"/>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c>
                  <a:txBody>
                    <a:bodyPr/>
                    <a:lstStyle/>
                    <a:p>
                      <a:pPr indent="0" lvl="0" marL="0" rtl="0" algn="l">
                        <a:spcBef>
                          <a:spcPts val="0"/>
                        </a:spcBef>
                        <a:spcAft>
                          <a:spcPts val="0"/>
                        </a:spcAft>
                        <a:buNone/>
                      </a:pPr>
                      <a:r>
                        <a:rPr lang="en-US" sz="3600">
                          <a:solidFill>
                            <a:schemeClr val="dk1"/>
                          </a:solidFill>
                        </a:rPr>
                        <a:t>WHY</a:t>
                      </a:r>
                      <a:endParaRPr sz="3600">
                        <a:solidFill>
                          <a:schemeClr val="dk1"/>
                        </a:solidFill>
                      </a:endParaRPr>
                    </a:p>
                    <a:p>
                      <a:pPr indent="0" lvl="0" marL="0" rtl="0" algn="l">
                        <a:spcBef>
                          <a:spcPts val="0"/>
                        </a:spcBef>
                        <a:spcAft>
                          <a:spcPts val="0"/>
                        </a:spcAft>
                        <a:buClr>
                          <a:schemeClr val="dk1"/>
                        </a:buClr>
                        <a:buSzPts val="1100"/>
                        <a:buFont typeface="Arial"/>
                        <a:buNone/>
                      </a:pPr>
                      <a:r>
                        <a:rPr b="1" lang="en-US" sz="1800">
                          <a:solidFill>
                            <a:srgbClr val="0070C0"/>
                          </a:solidFill>
                        </a:rPr>
                        <a:t>Real time processing</a:t>
                      </a:r>
                      <a:endParaRPr sz="3600">
                        <a:solidFill>
                          <a:schemeClr val="dk1"/>
                        </a:solidFill>
                      </a:endParaRPr>
                    </a:p>
                    <a:p>
                      <a:pPr indent="0" lvl="0" marL="0" rtl="0" algn="l">
                        <a:spcBef>
                          <a:spcPts val="0"/>
                        </a:spcBef>
                        <a:spcAft>
                          <a:spcPts val="0"/>
                        </a:spcAft>
                        <a:buNone/>
                      </a:pPr>
                      <a:r>
                        <a:t/>
                      </a:r>
                      <a:endParaRPr/>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c>
                  <a:txBody>
                    <a:bodyPr/>
                    <a:lstStyle/>
                    <a:p>
                      <a:pPr indent="0" lvl="0" marL="0" rtl="0" algn="l">
                        <a:spcBef>
                          <a:spcPts val="0"/>
                        </a:spcBef>
                        <a:spcAft>
                          <a:spcPts val="0"/>
                        </a:spcAft>
                        <a:buNone/>
                      </a:pPr>
                      <a:r>
                        <a:rPr lang="en-US" sz="3600">
                          <a:solidFill>
                            <a:schemeClr val="dk1"/>
                          </a:solidFill>
                        </a:rPr>
                        <a:t>WHAT</a:t>
                      </a:r>
                      <a:br>
                        <a:rPr lang="en-US" sz="3600">
                          <a:solidFill>
                            <a:schemeClr val="dk1"/>
                          </a:solidFill>
                        </a:rPr>
                      </a:br>
                      <a:r>
                        <a:rPr b="1" lang="en-US" sz="1800">
                          <a:solidFill>
                            <a:srgbClr val="0070C0"/>
                          </a:solidFill>
                        </a:rPr>
                        <a:t>Message Broker</a:t>
                      </a:r>
                      <a:endParaRPr sz="1800">
                        <a:solidFill>
                          <a:srgbClr val="0070C0"/>
                        </a:solidFill>
                      </a:endParaRPr>
                    </a:p>
                    <a:p>
                      <a:pPr indent="0" lvl="0" marL="0" rtl="0" algn="l">
                        <a:spcBef>
                          <a:spcPts val="0"/>
                        </a:spcBef>
                        <a:spcAft>
                          <a:spcPts val="0"/>
                        </a:spcAft>
                        <a:buNone/>
                      </a:pPr>
                      <a:r>
                        <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0"/>
                        </a:spcBef>
                        <a:spcAft>
                          <a:spcPts val="0"/>
                        </a:spcAft>
                        <a:buNone/>
                      </a:pPr>
                      <a:r>
                        <a:t/>
                      </a:r>
                      <a:endParaRPr sz="3600">
                        <a:solidFill>
                          <a:schemeClr val="dk1"/>
                        </a:solidFill>
                      </a:endParaRPr>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r>
              <a:tr h="2497925">
                <a:tc>
                  <a:txBody>
                    <a:bodyPr/>
                    <a:lstStyle/>
                    <a:p>
                      <a:pPr indent="0" lvl="0" marL="0" rtl="0" algn="l">
                        <a:spcBef>
                          <a:spcPts val="0"/>
                        </a:spcBef>
                        <a:spcAft>
                          <a:spcPts val="0"/>
                        </a:spcAft>
                        <a:buNone/>
                      </a:pPr>
                      <a:r>
                        <a:rPr lang="en-US" sz="3600">
                          <a:solidFill>
                            <a:schemeClr val="dk1"/>
                          </a:solidFill>
                        </a:rPr>
                        <a:t>WHEN</a:t>
                      </a:r>
                      <a:endParaRPr sz="3600">
                        <a:solidFill>
                          <a:schemeClr val="dk1"/>
                        </a:solidFill>
                      </a:endParaRPr>
                    </a:p>
                    <a:p>
                      <a:pPr indent="0" lvl="0" marL="0" rtl="0" algn="l">
                        <a:spcBef>
                          <a:spcPts val="0"/>
                        </a:spcBef>
                        <a:spcAft>
                          <a:spcPts val="0"/>
                        </a:spcAft>
                        <a:buNone/>
                      </a:pPr>
                      <a:r>
                        <a:rPr b="1" lang="en-US" sz="2200">
                          <a:solidFill>
                            <a:srgbClr val="0070C0"/>
                          </a:solidFill>
                          <a:latin typeface="Calibri"/>
                          <a:ea typeface="Calibri"/>
                          <a:cs typeface="Calibri"/>
                          <a:sym typeface="Calibri"/>
                        </a:rPr>
                        <a:t>Created (2010) Adopted (2011)</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0"/>
                        </a:spcBef>
                        <a:spcAft>
                          <a:spcPts val="0"/>
                        </a:spcAft>
                        <a:buClr>
                          <a:schemeClr val="dk1"/>
                        </a:buClr>
                        <a:buSzPts val="1100"/>
                        <a:buFont typeface="Arial"/>
                        <a:buNone/>
                      </a:pPr>
                      <a:r>
                        <a:t/>
                      </a:r>
                      <a:endParaRPr sz="3600">
                        <a:solidFill>
                          <a:schemeClr val="dk1"/>
                        </a:solidFill>
                      </a:endParaRPr>
                    </a:p>
                    <a:p>
                      <a:pPr indent="0" lvl="0" marL="0" rtl="0" algn="l">
                        <a:spcBef>
                          <a:spcPts val="0"/>
                        </a:spcBef>
                        <a:spcAft>
                          <a:spcPts val="0"/>
                        </a:spcAft>
                        <a:buNone/>
                      </a:pPr>
                      <a:r>
                        <a:t/>
                      </a:r>
                      <a:endParaRPr/>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c>
                  <a:txBody>
                    <a:bodyPr/>
                    <a:lstStyle/>
                    <a:p>
                      <a:pPr indent="0" lvl="0" marL="0" rtl="0" algn="l">
                        <a:spcBef>
                          <a:spcPts val="0"/>
                        </a:spcBef>
                        <a:spcAft>
                          <a:spcPts val="0"/>
                        </a:spcAft>
                        <a:buNone/>
                      </a:pPr>
                      <a:r>
                        <a:rPr lang="en-US" sz="3600">
                          <a:solidFill>
                            <a:schemeClr val="dk1"/>
                          </a:solidFill>
                        </a:rPr>
                        <a:t>WHERE</a:t>
                      </a:r>
                      <a:endParaRPr sz="3600">
                        <a:solidFill>
                          <a:schemeClr val="dk1"/>
                        </a:solidFill>
                      </a:endParaRPr>
                    </a:p>
                    <a:p>
                      <a:pPr indent="0" lvl="0" marL="0" rtl="0" algn="l">
                        <a:spcBef>
                          <a:spcPts val="0"/>
                        </a:spcBef>
                        <a:spcAft>
                          <a:spcPts val="0"/>
                        </a:spcAft>
                        <a:buNone/>
                      </a:pPr>
                      <a:r>
                        <a:rPr b="1" lang="en-US" sz="2200">
                          <a:solidFill>
                            <a:srgbClr val="0070C0"/>
                          </a:solidFill>
                          <a:latin typeface="Calibri"/>
                          <a:ea typeface="Calibri"/>
                          <a:cs typeface="Calibri"/>
                          <a:sym typeface="Calibri"/>
                        </a:rPr>
                        <a:t>Linkedin, paypal</a:t>
                      </a:r>
                      <a:endParaRPr sz="3600">
                        <a:solidFill>
                          <a:schemeClr val="dk1"/>
                        </a:solidFill>
                      </a:endParaRPr>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c>
                  <a:txBody>
                    <a:bodyPr/>
                    <a:lstStyle/>
                    <a:p>
                      <a:pPr indent="0" lvl="0" marL="0" rtl="0" algn="l">
                        <a:spcBef>
                          <a:spcPts val="0"/>
                        </a:spcBef>
                        <a:spcAft>
                          <a:spcPts val="0"/>
                        </a:spcAft>
                        <a:buNone/>
                      </a:pPr>
                      <a:r>
                        <a:rPr lang="en-US" sz="3600">
                          <a:solidFill>
                            <a:schemeClr val="dk1"/>
                          </a:solidFill>
                        </a:rPr>
                        <a:t>HOW</a:t>
                      </a:r>
                      <a:endParaRPr sz="3600">
                        <a:solidFill>
                          <a:schemeClr val="dk1"/>
                        </a:solidFill>
                      </a:endParaRPr>
                    </a:p>
                    <a:p>
                      <a:pPr indent="0" lvl="0" marL="0" rtl="0" algn="l">
                        <a:spcBef>
                          <a:spcPts val="0"/>
                        </a:spcBef>
                        <a:spcAft>
                          <a:spcPts val="0"/>
                        </a:spcAft>
                        <a:buNone/>
                      </a:pPr>
                      <a:r>
                        <a:rPr b="1" lang="en-US" sz="1800">
                          <a:solidFill>
                            <a:srgbClr val="0070C0"/>
                          </a:solidFill>
                        </a:rPr>
                        <a:t>Kafka </a:t>
                      </a:r>
                      <a:endParaRPr b="1" sz="1800">
                        <a:solidFill>
                          <a:srgbClr val="0070C0"/>
                        </a:solidFill>
                      </a:endParaRPr>
                    </a:p>
                    <a:p>
                      <a:pPr indent="0" lvl="0" marL="0" rtl="0" algn="l">
                        <a:spcBef>
                          <a:spcPts val="0"/>
                        </a:spcBef>
                        <a:spcAft>
                          <a:spcPts val="0"/>
                        </a:spcAft>
                        <a:buNone/>
                      </a:pPr>
                      <a:r>
                        <a:rPr b="1" lang="en-US" sz="1800">
                          <a:solidFill>
                            <a:srgbClr val="0070C0"/>
                          </a:solidFill>
                        </a:rPr>
                        <a:t>architecture</a:t>
                      </a:r>
                      <a:endParaRPr b="1" sz="1800">
                        <a:solidFill>
                          <a:srgbClr val="0070C0"/>
                        </a:solidFill>
                      </a:endParaRPr>
                    </a:p>
                  </a:txBody>
                  <a:tcPr marT="91425" marB="91425" marR="91425" marL="91425">
                    <a:lnL cap="flat" cmpd="sng" w="28575">
                      <a:solidFill>
                        <a:srgbClr val="0070C0"/>
                      </a:solidFill>
                      <a:prstDash val="dash"/>
                      <a:round/>
                      <a:headEnd len="sm" w="sm" type="none"/>
                      <a:tailEnd len="sm" w="sm" type="none"/>
                    </a:lnL>
                    <a:lnR cap="flat" cmpd="sng" w="28575">
                      <a:solidFill>
                        <a:srgbClr val="0070C0"/>
                      </a:solidFill>
                      <a:prstDash val="dash"/>
                      <a:round/>
                      <a:headEnd len="sm" w="sm" type="none"/>
                      <a:tailEnd len="sm" w="sm" type="none"/>
                    </a:lnR>
                    <a:lnT cap="flat" cmpd="sng" w="28575">
                      <a:solidFill>
                        <a:srgbClr val="0070C0"/>
                      </a:solidFill>
                      <a:prstDash val="dash"/>
                      <a:round/>
                      <a:headEnd len="sm" w="sm" type="none"/>
                      <a:tailEnd len="sm" w="sm" type="none"/>
                    </a:lnT>
                    <a:lnB cap="flat" cmpd="sng" w="28575">
                      <a:solidFill>
                        <a:srgbClr val="0070C0"/>
                      </a:solidFill>
                      <a:prstDash val="dash"/>
                      <a:round/>
                      <a:headEnd len="sm" w="sm" type="none"/>
                      <a:tailEnd len="sm" w="sm" type="none"/>
                    </a:lnB>
                  </a:tcPr>
                </a:tc>
              </a:tr>
            </a:tbl>
          </a:graphicData>
        </a:graphic>
      </p:graphicFrame>
      <p:sp>
        <p:nvSpPr>
          <p:cNvPr id="107" name="Google Shape;107;g22419e48e00_0_0"/>
          <p:cNvSpPr txBox="1"/>
          <p:nvPr>
            <p:ph idx="4294967295" type="title"/>
          </p:nvPr>
        </p:nvSpPr>
        <p:spPr>
          <a:xfrm>
            <a:off x="838200" y="212725"/>
            <a:ext cx="10515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b="1" lang="en-US">
                <a:solidFill>
                  <a:srgbClr val="0070C0"/>
                </a:solidFill>
              </a:rPr>
              <a:t>Development Backgrounds 6 Ws (2)</a:t>
            </a:r>
            <a:endParaRPr b="1">
              <a:solidFill>
                <a:srgbClr val="0070C0"/>
              </a:solidFill>
            </a:endParaRPr>
          </a:p>
        </p:txBody>
      </p:sp>
      <p:pic>
        <p:nvPicPr>
          <p:cNvPr id="108" name="Google Shape;108;g22419e48e00_0_0"/>
          <p:cNvPicPr preferRelativeResize="0"/>
          <p:nvPr/>
        </p:nvPicPr>
        <p:blipFill>
          <a:blip r:embed="rId3">
            <a:alphaModFix/>
          </a:blip>
          <a:stretch>
            <a:fillRect/>
          </a:stretch>
        </p:blipFill>
        <p:spPr>
          <a:xfrm>
            <a:off x="304800" y="2831123"/>
            <a:ext cx="3594525" cy="1458774"/>
          </a:xfrm>
          <a:prstGeom prst="rect">
            <a:avLst/>
          </a:prstGeom>
          <a:noFill/>
          <a:ln>
            <a:noFill/>
          </a:ln>
        </p:spPr>
      </p:pic>
      <p:pic>
        <p:nvPicPr>
          <p:cNvPr id="109" name="Google Shape;109;g22419e48e00_0_0"/>
          <p:cNvPicPr preferRelativeResize="0"/>
          <p:nvPr/>
        </p:nvPicPr>
        <p:blipFill>
          <a:blip r:embed="rId4">
            <a:alphaModFix/>
          </a:blip>
          <a:stretch>
            <a:fillRect/>
          </a:stretch>
        </p:blipFill>
        <p:spPr>
          <a:xfrm>
            <a:off x="762000" y="5357817"/>
            <a:ext cx="2406548" cy="1325700"/>
          </a:xfrm>
          <a:prstGeom prst="rect">
            <a:avLst/>
          </a:prstGeom>
          <a:noFill/>
          <a:ln>
            <a:noFill/>
          </a:ln>
        </p:spPr>
      </p:pic>
      <p:pic>
        <p:nvPicPr>
          <p:cNvPr id="110" name="Google Shape;110;g22419e48e00_0_0"/>
          <p:cNvPicPr preferRelativeResize="0"/>
          <p:nvPr/>
        </p:nvPicPr>
        <p:blipFill>
          <a:blip r:embed="rId5">
            <a:alphaModFix/>
          </a:blip>
          <a:stretch>
            <a:fillRect/>
          </a:stretch>
        </p:blipFill>
        <p:spPr>
          <a:xfrm>
            <a:off x="4800599" y="2556007"/>
            <a:ext cx="2813100" cy="1582918"/>
          </a:xfrm>
          <a:prstGeom prst="rect">
            <a:avLst/>
          </a:prstGeom>
          <a:noFill/>
          <a:ln>
            <a:noFill/>
          </a:ln>
        </p:spPr>
      </p:pic>
      <p:pic>
        <p:nvPicPr>
          <p:cNvPr id="111" name="Google Shape;111;g22419e48e00_0_0"/>
          <p:cNvPicPr preferRelativeResize="0"/>
          <p:nvPr/>
        </p:nvPicPr>
        <p:blipFill>
          <a:blip r:embed="rId4">
            <a:alphaModFix/>
          </a:blip>
          <a:stretch>
            <a:fillRect/>
          </a:stretch>
        </p:blipFill>
        <p:spPr>
          <a:xfrm>
            <a:off x="4953000" y="5434017"/>
            <a:ext cx="2406548" cy="1325700"/>
          </a:xfrm>
          <a:prstGeom prst="rect">
            <a:avLst/>
          </a:prstGeom>
          <a:noFill/>
          <a:ln>
            <a:noFill/>
          </a:ln>
        </p:spPr>
      </p:pic>
      <p:pic>
        <p:nvPicPr>
          <p:cNvPr id="112" name="Google Shape;112;g22419e48e00_0_0"/>
          <p:cNvPicPr preferRelativeResize="0"/>
          <p:nvPr/>
        </p:nvPicPr>
        <p:blipFill>
          <a:blip r:embed="rId6">
            <a:alphaModFix/>
          </a:blip>
          <a:stretch>
            <a:fillRect/>
          </a:stretch>
        </p:blipFill>
        <p:spPr>
          <a:xfrm>
            <a:off x="8419148" y="2613023"/>
            <a:ext cx="3594525" cy="1466377"/>
          </a:xfrm>
          <a:prstGeom prst="rect">
            <a:avLst/>
          </a:prstGeom>
          <a:noFill/>
          <a:ln>
            <a:noFill/>
          </a:ln>
        </p:spPr>
      </p:pic>
      <p:pic>
        <p:nvPicPr>
          <p:cNvPr id="113" name="Google Shape;113;g22419e48e00_0_0"/>
          <p:cNvPicPr preferRelativeResize="0"/>
          <p:nvPr/>
        </p:nvPicPr>
        <p:blipFill>
          <a:blip r:embed="rId7">
            <a:alphaModFix/>
          </a:blip>
          <a:stretch>
            <a:fillRect/>
          </a:stretch>
        </p:blipFill>
        <p:spPr>
          <a:xfrm>
            <a:off x="9625925" y="4702000"/>
            <a:ext cx="2406550" cy="18511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3ce91a7ebd_1_297"/>
          <p:cNvSpPr txBox="1"/>
          <p:nvPr>
            <p:ph type="title"/>
          </p:nvPr>
        </p:nvSpPr>
        <p:spPr>
          <a:xfrm>
            <a:off x="838200" y="7569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Application Case Study (6) - LinkedIn</a:t>
            </a:r>
            <a:endParaRPr b="1" sz="2000">
              <a:solidFill>
                <a:srgbClr val="0070C0"/>
              </a:solidFill>
            </a:endParaRPr>
          </a:p>
        </p:txBody>
      </p:sp>
      <p:sp>
        <p:nvSpPr>
          <p:cNvPr id="288" name="Google Shape;288;g23ce91a7ebd_1_297"/>
          <p:cNvSpPr txBox="1"/>
          <p:nvPr>
            <p:ph idx="1" type="body"/>
          </p:nvPr>
        </p:nvSpPr>
        <p:spPr>
          <a:xfrm>
            <a:off x="838200" y="1225671"/>
            <a:ext cx="11233500" cy="5340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Utilization of Kafka at LinkedIn</a:t>
            </a:r>
            <a:endParaRPr/>
          </a:p>
          <a:p>
            <a:pPr indent="-228600" lvl="0" marL="228600" rtl="0" algn="l">
              <a:lnSpc>
                <a:spcPct val="90000"/>
              </a:lnSpc>
              <a:spcBef>
                <a:spcPts val="1000"/>
              </a:spcBef>
              <a:spcAft>
                <a:spcPts val="0"/>
              </a:spcAft>
              <a:buClr>
                <a:schemeClr val="dk1"/>
              </a:buClr>
              <a:buSzPts val="2800"/>
              <a:buFont typeface="Noto Sans Symbols"/>
              <a:buChar char="⮚"/>
            </a:pPr>
            <a:r>
              <a:rPr b="1" lang="en-US"/>
              <a:t>Monitoring</a:t>
            </a:r>
            <a:br>
              <a:rPr lang="en-US"/>
            </a:br>
            <a:r>
              <a:rPr lang="en-US"/>
              <a:t>All hosts at LinkedIn emit metrics through Kafka. </a:t>
            </a:r>
            <a:br>
              <a:rPr lang="en-US"/>
            </a:br>
            <a:r>
              <a:rPr lang="en-US"/>
              <a:t>Then collected and processed to create monitoring dashboards and alerts.</a:t>
            </a:r>
            <a:endParaRPr/>
          </a:p>
          <a:p>
            <a:pPr indent="-228600" lvl="0" marL="228600" rtl="0" algn="l">
              <a:lnSpc>
                <a:spcPct val="90000"/>
              </a:lnSpc>
              <a:spcBef>
                <a:spcPts val="1000"/>
              </a:spcBef>
              <a:spcAft>
                <a:spcPts val="0"/>
              </a:spcAft>
              <a:buClr>
                <a:schemeClr val="dk1"/>
              </a:buClr>
              <a:buSzPts val="2800"/>
              <a:buFont typeface="Noto Sans Symbols"/>
              <a:buChar char="⮚"/>
            </a:pPr>
            <a:r>
              <a:rPr b="1" lang="en-US"/>
              <a:t>Messaging</a:t>
            </a:r>
            <a:br>
              <a:rPr lang="en-US"/>
            </a:br>
            <a:r>
              <a:rPr lang="en-US"/>
              <a:t>Various applications leverage Kafka as a traditional messaging system</a:t>
            </a:r>
            <a:br>
              <a:rPr lang="en-US"/>
            </a:br>
            <a:r>
              <a:rPr lang="en-US"/>
              <a:t>Application Including: Search, Content Feed and Relevance.</a:t>
            </a:r>
            <a:endParaRPr/>
          </a:p>
          <a:p>
            <a:pPr indent="-228600" lvl="0" marL="228600" rtl="0" algn="l">
              <a:lnSpc>
                <a:spcPct val="90000"/>
              </a:lnSpc>
              <a:spcBef>
                <a:spcPts val="1000"/>
              </a:spcBef>
              <a:spcAft>
                <a:spcPts val="0"/>
              </a:spcAft>
              <a:buClr>
                <a:schemeClr val="dk1"/>
              </a:buClr>
              <a:buSzPts val="2800"/>
              <a:buFont typeface="Noto Sans Symbols"/>
              <a:buChar char="⮚"/>
            </a:pPr>
            <a:r>
              <a:rPr b="1" lang="en-US"/>
              <a:t>Analytics</a:t>
            </a:r>
            <a:br>
              <a:rPr lang="en-US"/>
            </a:br>
            <a:r>
              <a:rPr lang="en-US"/>
              <a:t>Information are sent into a Kafka cluster in each data center.</a:t>
            </a:r>
            <a:br>
              <a:rPr lang="en-US"/>
            </a:br>
            <a:r>
              <a:rPr lang="en-US"/>
              <a:t>Events are collected and pushed onto Hadoop for analysis and daily report.</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As a building block (log) in various distributed applications/platforms</a:t>
            </a:r>
            <a:br>
              <a:rPr lang="en-US"/>
            </a:br>
            <a:r>
              <a:rPr lang="en-US"/>
              <a:t>Kafka is also leveraged as a core building block by other products like Pinot.</a:t>
            </a:r>
            <a:endParaRPr/>
          </a:p>
        </p:txBody>
      </p:sp>
      <p:pic>
        <p:nvPicPr>
          <p:cNvPr id="289" name="Google Shape;289;g23ce91a7ebd_1_297"/>
          <p:cNvPicPr preferRelativeResize="0"/>
          <p:nvPr/>
        </p:nvPicPr>
        <p:blipFill rotWithShape="1">
          <a:blip r:embed="rId3">
            <a:alphaModFix/>
          </a:blip>
          <a:srcRect b="0" l="0" r="0" t="0"/>
          <a:stretch/>
        </p:blipFill>
        <p:spPr>
          <a:xfrm>
            <a:off x="8008214" y="1057230"/>
            <a:ext cx="4063472" cy="9892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Study Comments </a:t>
            </a:r>
            <a:r>
              <a:rPr b="1" lang="en-US" sz="2000">
                <a:solidFill>
                  <a:srgbClr val="0070C0"/>
                </a:solidFill>
              </a:rPr>
              <a:t>(20%) </a:t>
            </a:r>
            <a:endParaRPr b="1" sz="2000">
              <a:solidFill>
                <a:srgbClr val="0070C0"/>
              </a:solidFill>
            </a:endParaRPr>
          </a:p>
        </p:txBody>
      </p:sp>
      <p:sp>
        <p:nvSpPr>
          <p:cNvPr id="295" name="Google Shape;29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Your abstract/evaluation?</a:t>
            </a:r>
            <a:endParaRPr/>
          </a:p>
          <a:p>
            <a:pPr indent="-342900" lvl="1" marL="914400" rtl="0" algn="l">
              <a:lnSpc>
                <a:spcPct val="90000"/>
              </a:lnSpc>
              <a:spcBef>
                <a:spcPts val="0"/>
              </a:spcBef>
              <a:spcAft>
                <a:spcPts val="0"/>
              </a:spcAft>
              <a:buSzPts val="1800"/>
              <a:buChar char="•"/>
            </a:pPr>
            <a:r>
              <a:rPr lang="en-US" sz="1800"/>
              <a:t>Kafka is an </a:t>
            </a:r>
            <a:r>
              <a:rPr lang="en-US" sz="1800"/>
              <a:t>efficient handling </a:t>
            </a:r>
            <a:r>
              <a:rPr lang="en-US" sz="1800"/>
              <a:t>of </a:t>
            </a:r>
            <a:r>
              <a:rPr b="1" lang="en-US" sz="1800"/>
              <a:t>real-time data streams </a:t>
            </a:r>
            <a:r>
              <a:rPr lang="en-US" sz="1800"/>
              <a:t>with </a:t>
            </a:r>
            <a:r>
              <a:rPr b="1" lang="en-US" sz="1800"/>
              <a:t>scalable</a:t>
            </a:r>
            <a:r>
              <a:rPr lang="en-US" sz="1800"/>
              <a:t>, </a:t>
            </a:r>
            <a:r>
              <a:rPr b="1" lang="en-US" sz="1800"/>
              <a:t>fault-tolerant</a:t>
            </a:r>
            <a:r>
              <a:rPr lang="en-US" sz="1800"/>
              <a:t>, and </a:t>
            </a:r>
            <a:r>
              <a:rPr b="1" lang="en-US" sz="1800"/>
              <a:t>high-throughput</a:t>
            </a:r>
            <a:r>
              <a:rPr lang="en-US" sz="1800"/>
              <a:t> messaging system</a:t>
            </a:r>
            <a:endParaRPr sz="1800"/>
          </a:p>
          <a:p>
            <a:pPr indent="-228600" lvl="0" marL="228600" rtl="0" algn="l">
              <a:lnSpc>
                <a:spcPct val="90000"/>
              </a:lnSpc>
              <a:spcBef>
                <a:spcPts val="1000"/>
              </a:spcBef>
              <a:spcAft>
                <a:spcPts val="0"/>
              </a:spcAft>
              <a:buClr>
                <a:schemeClr val="dk1"/>
              </a:buClr>
              <a:buSzPts val="2800"/>
              <a:buChar char="•"/>
            </a:pPr>
            <a:r>
              <a:rPr lang="en-US"/>
              <a:t>Any impact to you from your study and understanding?</a:t>
            </a:r>
            <a:endParaRPr/>
          </a:p>
          <a:p>
            <a:pPr indent="-342900" lvl="1" marL="914400" rtl="0" algn="l">
              <a:lnSpc>
                <a:spcPct val="90000"/>
              </a:lnSpc>
              <a:spcBef>
                <a:spcPts val="1000"/>
              </a:spcBef>
              <a:spcAft>
                <a:spcPts val="0"/>
              </a:spcAft>
              <a:buSzPts val="1800"/>
              <a:buChar char="•"/>
            </a:pPr>
            <a:r>
              <a:rPr lang="en-US" sz="1800"/>
              <a:t> It has provided me how social applications like Line, Facebook is worked.</a:t>
            </a:r>
            <a:endParaRPr sz="1800"/>
          </a:p>
          <a:p>
            <a:pPr indent="-228600" lvl="0" marL="228600" rtl="0" algn="l">
              <a:lnSpc>
                <a:spcPct val="90000"/>
              </a:lnSpc>
              <a:spcBef>
                <a:spcPts val="1000"/>
              </a:spcBef>
              <a:spcAft>
                <a:spcPts val="0"/>
              </a:spcAft>
              <a:buClr>
                <a:schemeClr val="dk1"/>
              </a:buClr>
              <a:buSzPts val="2800"/>
              <a:buChar char="•"/>
            </a:pPr>
            <a:r>
              <a:rPr lang="en-US"/>
              <a:t>Any comparison and alternative better technology?</a:t>
            </a:r>
            <a:endParaRPr/>
          </a:p>
          <a:p>
            <a:pPr indent="-342900" lvl="1" marL="914400" rtl="0" algn="l">
              <a:lnSpc>
                <a:spcPct val="90000"/>
              </a:lnSpc>
              <a:spcBef>
                <a:spcPts val="1000"/>
              </a:spcBef>
              <a:spcAft>
                <a:spcPts val="0"/>
              </a:spcAft>
              <a:buSzPts val="1800"/>
              <a:buChar char="•"/>
            </a:pPr>
            <a:r>
              <a:rPr lang="en-US" sz="1800"/>
              <a:t>Apache Pulsar, RabbitMQ, and Apache ActiveMQ.</a:t>
            </a:r>
            <a:endParaRPr sz="1800"/>
          </a:p>
          <a:p>
            <a:pPr indent="-228600" lvl="0" marL="228600" rtl="0" algn="l">
              <a:lnSpc>
                <a:spcPct val="90000"/>
              </a:lnSpc>
              <a:spcBef>
                <a:spcPts val="1000"/>
              </a:spcBef>
              <a:spcAft>
                <a:spcPts val="0"/>
              </a:spcAft>
              <a:buClr>
                <a:schemeClr val="dk1"/>
              </a:buClr>
              <a:buSzPts val="2800"/>
              <a:buChar char="•"/>
            </a:pPr>
            <a:r>
              <a:rPr lang="en-US"/>
              <a:t>Any questions? How (methodology)  to find the answers by yourself?</a:t>
            </a:r>
            <a:endParaRPr/>
          </a:p>
          <a:p>
            <a:pPr indent="-342900" lvl="1" marL="914400" rtl="0" algn="l">
              <a:lnSpc>
                <a:spcPct val="90000"/>
              </a:lnSpc>
              <a:spcBef>
                <a:spcPts val="1000"/>
              </a:spcBef>
              <a:spcAft>
                <a:spcPts val="0"/>
              </a:spcAft>
              <a:buSzPts val="1800"/>
              <a:buChar char="•"/>
            </a:pPr>
            <a:r>
              <a:rPr lang="en-US" sz="1800"/>
              <a:t>We </a:t>
            </a:r>
            <a:r>
              <a:rPr lang="en-US" sz="1800"/>
              <a:t>develop</a:t>
            </a:r>
            <a:r>
              <a:rPr lang="en-US" sz="1800"/>
              <a:t> the </a:t>
            </a:r>
            <a:r>
              <a:rPr lang="en-US" sz="1800"/>
              <a:t>methodology from application which used Kafka . e.g. Line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3ce91a7ebd_1_304"/>
          <p:cNvSpPr txBox="1"/>
          <p:nvPr>
            <p:ph type="title"/>
          </p:nvPr>
        </p:nvSpPr>
        <p:spPr>
          <a:xfrm>
            <a:off x="838200" y="11246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Reference(s) </a:t>
            </a:r>
            <a:r>
              <a:rPr b="1" lang="en-US" sz="2000">
                <a:solidFill>
                  <a:srgbClr val="0070C0"/>
                </a:solidFill>
              </a:rPr>
              <a:t>(5%) </a:t>
            </a:r>
            <a:endParaRPr b="1">
              <a:solidFill>
                <a:srgbClr val="0070C0"/>
              </a:solidFill>
            </a:endParaRPr>
          </a:p>
        </p:txBody>
      </p:sp>
      <p:sp>
        <p:nvSpPr>
          <p:cNvPr id="301" name="Google Shape;301;g23ce91a7ebd_1_304"/>
          <p:cNvSpPr txBox="1"/>
          <p:nvPr>
            <p:ph idx="1" type="body"/>
          </p:nvPr>
        </p:nvSpPr>
        <p:spPr>
          <a:xfrm>
            <a:off x="838200" y="1438023"/>
            <a:ext cx="10515600" cy="5307600"/>
          </a:xfrm>
          <a:prstGeom prst="rect">
            <a:avLst/>
          </a:prstGeom>
          <a:noFill/>
          <a:ln>
            <a:noFill/>
          </a:ln>
        </p:spPr>
        <p:txBody>
          <a:bodyPr anchorCtr="0" anchor="t" bIns="45700" lIns="91425" spcFirstLastPara="1" rIns="91425" wrap="square" tIns="45700">
            <a:normAutofit/>
          </a:bodyPr>
          <a:lstStyle/>
          <a:p>
            <a:pPr indent="-317500" lvl="0" marL="457200" rtl="0" algn="l">
              <a:lnSpc>
                <a:spcPct val="90000"/>
              </a:lnSpc>
              <a:spcBef>
                <a:spcPts val="0"/>
              </a:spcBef>
              <a:spcAft>
                <a:spcPts val="0"/>
              </a:spcAft>
              <a:buSzPts val="1400"/>
              <a:buChar char="•"/>
            </a:pPr>
            <a:r>
              <a:rPr lang="en-US" sz="1400"/>
              <a:t>Title: Apache Kafka 介紹</a:t>
            </a:r>
            <a:br>
              <a:rPr lang="en-US" sz="1400"/>
            </a:br>
            <a:r>
              <a:rPr lang="en-US" sz="1400"/>
              <a:t>Author: </a:t>
            </a:r>
            <a:r>
              <a:rPr lang="en-US" sz="1400" u="sng"/>
              <a:t>Chi-Hsuan Huang</a:t>
            </a:r>
            <a:br>
              <a:rPr lang="en-US" sz="1400" u="sng"/>
            </a:br>
            <a:r>
              <a:rPr lang="en-US" sz="1400" u="sng">
                <a:solidFill>
                  <a:schemeClr val="hlink"/>
                </a:solidFill>
                <a:hlinkClick r:id="rId3"/>
              </a:rPr>
              <a:t>https://medium.com/@chihsuan/introduction-to-apache-kafka-1cae693aa85e</a:t>
            </a:r>
            <a:br>
              <a:rPr lang="en-US" sz="1400" u="sng"/>
            </a:br>
            <a:r>
              <a:rPr lang="en-US" sz="1400"/>
              <a:t>Published Date: Apr 12, 2020</a:t>
            </a:r>
            <a:endParaRPr sz="1400"/>
          </a:p>
          <a:p>
            <a:pPr indent="-317500" lvl="0" marL="457200" rtl="0" algn="l">
              <a:lnSpc>
                <a:spcPct val="90000"/>
              </a:lnSpc>
              <a:spcBef>
                <a:spcPts val="0"/>
              </a:spcBef>
              <a:spcAft>
                <a:spcPts val="0"/>
              </a:spcAft>
              <a:buSzPts val="1400"/>
              <a:buChar char="•"/>
            </a:pPr>
            <a:r>
              <a:rPr lang="en-US" sz="1400"/>
              <a:t>Title: A Brief History of Scaling LinkedIn</a:t>
            </a:r>
            <a:br>
              <a:rPr lang="en-US" sz="1400"/>
            </a:br>
            <a:r>
              <a:rPr lang="en-US" sz="1400"/>
              <a:t>Author: Josh Clemm</a:t>
            </a:r>
            <a:br>
              <a:rPr lang="en-US" sz="1400"/>
            </a:br>
            <a:r>
              <a:rPr lang="en-US" sz="1400" u="sng">
                <a:solidFill>
                  <a:schemeClr val="hlink"/>
                </a:solidFill>
                <a:hlinkClick r:id="rId4"/>
              </a:rPr>
              <a:t>https://engineering.linkedin.com/architecture/brief-history-scaling-linkedin</a:t>
            </a:r>
            <a:r>
              <a:rPr lang="en-US" sz="1400"/>
              <a:t> </a:t>
            </a:r>
            <a:br>
              <a:rPr lang="en-US" sz="1400"/>
            </a:br>
            <a:r>
              <a:rPr lang="en-US" sz="1400"/>
              <a:t>Published Date: July 20, 2015</a:t>
            </a:r>
            <a:endParaRPr sz="1400"/>
          </a:p>
          <a:p>
            <a:pPr indent="-317500" lvl="0" marL="457200" rtl="0" algn="l">
              <a:lnSpc>
                <a:spcPct val="90000"/>
              </a:lnSpc>
              <a:spcBef>
                <a:spcPts val="0"/>
              </a:spcBef>
              <a:spcAft>
                <a:spcPts val="0"/>
              </a:spcAft>
              <a:buSzPts val="1400"/>
              <a:buChar char="•"/>
            </a:pPr>
            <a:r>
              <a:rPr lang="en-US" sz="1400"/>
              <a:t>Title: Kafka at LinkedIn: Current and Future</a:t>
            </a:r>
            <a:br>
              <a:rPr lang="en-US" sz="1400"/>
            </a:br>
            <a:r>
              <a:rPr lang="en-US" sz="1400"/>
              <a:t>Author: Mammad Zadeh</a:t>
            </a:r>
            <a:br>
              <a:rPr lang="en-US" sz="1400"/>
            </a:br>
            <a:r>
              <a:rPr lang="en-US" sz="1400" u="sng">
                <a:solidFill>
                  <a:schemeClr val="hlink"/>
                </a:solidFill>
                <a:hlinkClick r:id="rId5"/>
              </a:rPr>
              <a:t>https://engineering.linkedin.com/kafka/kafka-linkedin-current-and-future</a:t>
            </a:r>
            <a:r>
              <a:rPr lang="en-US" sz="1400"/>
              <a:t> </a:t>
            </a:r>
            <a:br>
              <a:rPr lang="en-US" sz="1400"/>
            </a:br>
            <a:r>
              <a:rPr lang="en-US" sz="1400"/>
              <a:t>Published Date: January 29, 2015</a:t>
            </a:r>
            <a:endParaRPr sz="1400"/>
          </a:p>
          <a:p>
            <a:pPr indent="-317500" lvl="0" marL="457200" rtl="0" algn="l">
              <a:spcBef>
                <a:spcPts val="0"/>
              </a:spcBef>
              <a:spcAft>
                <a:spcPts val="0"/>
              </a:spcAft>
              <a:buSzPts val="1400"/>
              <a:buChar char="•"/>
            </a:pPr>
            <a:r>
              <a:rPr lang="en-US" sz="1400"/>
              <a:t>Title: Kafka's origin story at LinkedIn</a:t>
            </a:r>
            <a:br>
              <a:rPr lang="en-US" sz="1400"/>
            </a:br>
            <a:r>
              <a:rPr lang="en-US" sz="1400"/>
              <a:t>Author: </a:t>
            </a:r>
            <a:r>
              <a:rPr lang="en-US" sz="1400" u="sng"/>
              <a:t>Tanvir Ahmed</a:t>
            </a:r>
            <a:br>
              <a:rPr lang="en-US" sz="1400" u="sng"/>
            </a:br>
            <a:r>
              <a:rPr lang="en-US" sz="1400" u="sng">
                <a:solidFill>
                  <a:schemeClr val="hlink"/>
                </a:solidFill>
                <a:hlinkClick r:id="rId6"/>
              </a:rPr>
              <a:t>https://www.linkedin.com/pulse/kafkas-origin-story-linkedin-tanvir-ahmed</a:t>
            </a:r>
            <a:br>
              <a:rPr lang="en-US" sz="1400" u="sng"/>
            </a:br>
            <a:r>
              <a:rPr lang="en-US" sz="1400"/>
              <a:t>Published Date: Sep 20, 2019</a:t>
            </a:r>
            <a:endParaRPr sz="1400"/>
          </a:p>
          <a:p>
            <a:pPr indent="-317500" lvl="0" marL="457200" rtl="0" algn="l">
              <a:spcBef>
                <a:spcPts val="0"/>
              </a:spcBef>
              <a:spcAft>
                <a:spcPts val="0"/>
              </a:spcAft>
              <a:buSzPts val="1400"/>
              <a:buChar char="•"/>
            </a:pPr>
            <a:r>
              <a:rPr lang="en-US" sz="1400"/>
              <a:t>Title: 細說 Kafka Partition 分區</a:t>
            </a:r>
            <a:br>
              <a:rPr lang="en-US" sz="1400"/>
            </a:br>
            <a:r>
              <a:rPr lang="en-US" sz="1400"/>
              <a:t>Author: iriniland</a:t>
            </a:r>
            <a:br>
              <a:rPr lang="en-US" sz="1400"/>
            </a:br>
            <a:r>
              <a:rPr lang="en-US" sz="1400" u="sng">
                <a:solidFill>
                  <a:schemeClr val="hlink"/>
                </a:solidFill>
                <a:latin typeface="Arial"/>
                <a:ea typeface="Arial"/>
                <a:cs typeface="Arial"/>
                <a:sym typeface="Arial"/>
                <a:hlinkClick r:id="rId7"/>
              </a:rPr>
              <a:t>細說 Kafka Partition 分區 - 閱坊 (readfog.com)</a:t>
            </a:r>
            <a:br>
              <a:rPr lang="en-US" sz="1400"/>
            </a:br>
            <a:r>
              <a:rPr lang="en-US" sz="1400"/>
              <a:t>Published Date: May 7, 2021</a:t>
            </a:r>
            <a:endParaRPr sz="1400"/>
          </a:p>
          <a:p>
            <a:pPr indent="-317500" lvl="0" marL="457200" rtl="0" algn="l">
              <a:spcBef>
                <a:spcPts val="0"/>
              </a:spcBef>
              <a:spcAft>
                <a:spcPts val="0"/>
              </a:spcAft>
              <a:buSzPts val="1400"/>
              <a:buChar char="•"/>
            </a:pPr>
            <a:r>
              <a:rPr lang="en-US" sz="1400"/>
              <a:t>Title: 【 Broker 】Apache Kafka 簡介</a:t>
            </a:r>
            <a:br>
              <a:rPr lang="en-US" sz="1400"/>
            </a:br>
            <a:r>
              <a:rPr lang="en-US" sz="1400"/>
              <a:t>Author:Archer</a:t>
            </a:r>
            <a:br>
              <a:rPr lang="en-US" sz="1400"/>
            </a:br>
            <a:r>
              <a:rPr lang="en-US" sz="1400" u="sng">
                <a:solidFill>
                  <a:schemeClr val="hlink"/>
                </a:solidFill>
                <a:latin typeface="Arial"/>
                <a:ea typeface="Arial"/>
                <a:cs typeface="Arial"/>
                <a:sym typeface="Arial"/>
                <a:hlinkClick r:id="rId8"/>
              </a:rPr>
              <a:t>【 Broker 】Apache Kafka 簡介 (learningsky.io)</a:t>
            </a:r>
            <a:br>
              <a:rPr lang="en-US" sz="1400"/>
            </a:br>
            <a:r>
              <a:rPr lang="en-US" sz="1400"/>
              <a:t>Published Date: Aug 29, 2019</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23d1d1a101_0_77"/>
          <p:cNvSpPr txBox="1"/>
          <p:nvPr>
            <p:ph type="title"/>
          </p:nvPr>
        </p:nvSpPr>
        <p:spPr>
          <a:xfrm>
            <a:off x="838200" y="11246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Reference(s) </a:t>
            </a:r>
            <a:r>
              <a:rPr b="1" lang="en-US" sz="2000">
                <a:solidFill>
                  <a:srgbClr val="0070C0"/>
                </a:solidFill>
              </a:rPr>
              <a:t>(5%) </a:t>
            </a:r>
            <a:endParaRPr b="1">
              <a:solidFill>
                <a:srgbClr val="0070C0"/>
              </a:solidFill>
            </a:endParaRPr>
          </a:p>
        </p:txBody>
      </p:sp>
      <p:sp>
        <p:nvSpPr>
          <p:cNvPr id="307" name="Google Shape;307;g223d1d1a101_0_77"/>
          <p:cNvSpPr txBox="1"/>
          <p:nvPr>
            <p:ph idx="1" type="body"/>
          </p:nvPr>
        </p:nvSpPr>
        <p:spPr>
          <a:xfrm>
            <a:off x="838200" y="1438023"/>
            <a:ext cx="10515600" cy="5307600"/>
          </a:xfrm>
          <a:prstGeom prst="rect">
            <a:avLst/>
          </a:prstGeom>
          <a:noFill/>
          <a:ln>
            <a:noFill/>
          </a:ln>
        </p:spPr>
        <p:txBody>
          <a:bodyPr anchorCtr="0" anchor="t" bIns="45700" lIns="91425" spcFirstLastPara="1" rIns="91425" wrap="square" tIns="45700">
            <a:normAutofit lnSpcReduction="10000"/>
          </a:bodyPr>
          <a:lstStyle/>
          <a:p>
            <a:pPr indent="-317500" lvl="0" marL="457200" rtl="0" algn="l">
              <a:spcBef>
                <a:spcPts val="1000"/>
              </a:spcBef>
              <a:spcAft>
                <a:spcPts val="0"/>
              </a:spcAft>
              <a:buSzPts val="1400"/>
              <a:buChar char="•"/>
            </a:pPr>
            <a:r>
              <a:rPr lang="en-US" sz="1400"/>
              <a:t>Title: kafka副本机制</a:t>
            </a:r>
            <a:br>
              <a:rPr lang="en-US" sz="1400"/>
            </a:br>
            <a:r>
              <a:rPr lang="en-US" sz="1400"/>
              <a:t>Author: </a:t>
            </a:r>
            <a:r>
              <a:rPr lang="en-US" sz="1400" u="sng"/>
              <a:t>Edgar</a:t>
            </a:r>
            <a:br>
              <a:rPr lang="en-US" sz="1400" u="sng"/>
            </a:br>
            <a:r>
              <a:rPr lang="en-US" sz="1400" u="sng">
                <a:solidFill>
                  <a:schemeClr val="hlink"/>
                </a:solidFill>
                <a:hlinkClick r:id="rId3"/>
              </a:rPr>
              <a:t>https://edgar615.github.io/kafka-replicas.html</a:t>
            </a:r>
            <a:br>
              <a:rPr lang="en-US" sz="1400" u="sng"/>
            </a:br>
            <a:r>
              <a:rPr lang="en-US" sz="1400"/>
              <a:t>Published Date: Feb 05, 2020</a:t>
            </a:r>
            <a:endParaRPr sz="1400"/>
          </a:p>
          <a:p>
            <a:pPr indent="-317500" lvl="0" marL="457200" rtl="0" algn="l">
              <a:spcBef>
                <a:spcPts val="0"/>
              </a:spcBef>
              <a:spcAft>
                <a:spcPts val="0"/>
              </a:spcAft>
              <a:buSzPts val="1400"/>
              <a:buChar char="•"/>
            </a:pPr>
            <a:r>
              <a:rPr lang="en-US" sz="1400"/>
              <a:t>Title: 直观理解：Kafka零拷贝技术（Zero-Copy）</a:t>
            </a:r>
            <a:br>
              <a:rPr lang="en-US" sz="1400"/>
            </a:br>
            <a:r>
              <a:rPr lang="en-US" sz="1400"/>
              <a:t>Author: </a:t>
            </a:r>
            <a:r>
              <a:rPr lang="en-US" sz="1400" u="sng"/>
              <a:t>老羊_肖恩</a:t>
            </a:r>
            <a:br>
              <a:rPr lang="en-US" sz="1400" u="sng"/>
            </a:br>
            <a:r>
              <a:rPr lang="en-US" sz="1400" u="sng">
                <a:solidFill>
                  <a:schemeClr val="hlink"/>
                </a:solidFill>
                <a:hlinkClick r:id="rId4"/>
              </a:rPr>
              <a:t>https://www.jianshu.com/p/0af1b4f1e164</a:t>
            </a:r>
            <a:br>
              <a:rPr lang="en-US" sz="1400" u="sng"/>
            </a:br>
            <a:r>
              <a:rPr lang="en-US" sz="1400"/>
              <a:t>Published Date: Nov 30, 2021</a:t>
            </a:r>
            <a:endParaRPr sz="1400"/>
          </a:p>
          <a:p>
            <a:pPr indent="-317500" lvl="0" marL="457200" rtl="0" algn="l">
              <a:spcBef>
                <a:spcPts val="0"/>
              </a:spcBef>
              <a:spcAft>
                <a:spcPts val="0"/>
              </a:spcAft>
              <a:buSzPts val="1400"/>
              <a:buChar char="•"/>
            </a:pPr>
            <a:r>
              <a:rPr lang="en-US" sz="1400"/>
              <a:t>Title: Kafka消息存储机制</a:t>
            </a:r>
            <a:br>
              <a:rPr lang="en-US" sz="1400"/>
            </a:br>
            <a:r>
              <a:rPr lang="en-US" sz="1400"/>
              <a:t>Author: </a:t>
            </a:r>
            <a:r>
              <a:rPr lang="en-US" sz="1400" u="sng"/>
              <a:t>星河之码</a:t>
            </a:r>
            <a:br>
              <a:rPr lang="en-US" sz="1400" u="sng"/>
            </a:br>
            <a:r>
              <a:rPr lang="en-US" sz="1400" u="sng">
                <a:solidFill>
                  <a:schemeClr val="hlink"/>
                </a:solidFill>
                <a:hlinkClick r:id="rId5"/>
              </a:rPr>
              <a:t>https://www.modb.pro/db/126424</a:t>
            </a:r>
            <a:br>
              <a:rPr lang="en-US" sz="1400" u="sng"/>
            </a:br>
            <a:r>
              <a:rPr lang="en-US" sz="1400"/>
              <a:t>Published Date: Oct 04, 2021</a:t>
            </a:r>
            <a:endParaRPr sz="1400"/>
          </a:p>
          <a:p>
            <a:pPr indent="-317500" lvl="0" marL="457200" rtl="0" algn="l">
              <a:spcBef>
                <a:spcPts val="0"/>
              </a:spcBef>
              <a:spcAft>
                <a:spcPts val="0"/>
              </a:spcAft>
              <a:buSzPts val="1400"/>
              <a:buChar char="•"/>
            </a:pPr>
            <a:r>
              <a:rPr lang="en-US" sz="1400"/>
              <a:t>Title:Low Latency Data Streaming with Apache Kafka and Cloud-Native 5G Infrastructure</a:t>
            </a:r>
            <a:br>
              <a:rPr lang="en-US" sz="1400"/>
            </a:br>
            <a:r>
              <a:rPr lang="en-US" sz="1400"/>
              <a:t>Author: </a:t>
            </a:r>
            <a:r>
              <a:rPr lang="en-US" sz="1400" u="sng"/>
              <a:t>Kai Waehner</a:t>
            </a:r>
            <a:br>
              <a:rPr lang="en-US" sz="1400" u="sng"/>
            </a:br>
            <a:r>
              <a:rPr lang="en-US" sz="1400" u="sng">
                <a:solidFill>
                  <a:schemeClr val="hlink"/>
                </a:solidFill>
                <a:hlinkClick r:id="rId6"/>
              </a:rPr>
              <a:t>https://www.kai-waehner.de/blog/2021/05/23/apache-kafka-cloud-native-telco-infrastructure-low-latency-data-streaming-5g-aws-wavelength/</a:t>
            </a:r>
            <a:br>
              <a:rPr lang="en-US" sz="1400" u="sng"/>
            </a:br>
            <a:r>
              <a:rPr lang="en-US" sz="1400"/>
              <a:t>Published Date: May 23, 2021</a:t>
            </a:r>
            <a:endParaRPr sz="1400"/>
          </a:p>
          <a:p>
            <a:pPr indent="-317500" lvl="0" marL="457200" rtl="0" algn="l">
              <a:spcBef>
                <a:spcPts val="0"/>
              </a:spcBef>
              <a:spcAft>
                <a:spcPts val="0"/>
              </a:spcAft>
              <a:buSzPts val="1400"/>
              <a:buChar char="•"/>
            </a:pPr>
            <a:r>
              <a:rPr lang="en-US" sz="1400"/>
              <a:t>Title:Using Apache Kafka as a Scalable, Event-Driven Backbone for Service Architectures</a:t>
            </a:r>
            <a:br>
              <a:rPr lang="en-US" sz="1400"/>
            </a:br>
            <a:r>
              <a:rPr lang="en-US" sz="1400"/>
              <a:t>Author: </a:t>
            </a:r>
            <a:r>
              <a:rPr lang="en-US" sz="1400" u="sng"/>
              <a:t>Ben Stopford</a:t>
            </a:r>
            <a:br>
              <a:rPr lang="en-US" sz="1400" u="sng"/>
            </a:br>
            <a:r>
              <a:rPr lang="en-US" sz="1400" u="sng">
                <a:solidFill>
                  <a:schemeClr val="hlink"/>
                </a:solidFill>
                <a:hlinkClick r:id="rId7"/>
              </a:rPr>
              <a:t>https://www.confluent.io/blog/apache-kafka-for-service-architectures/</a:t>
            </a:r>
            <a:br>
              <a:rPr lang="en-US" sz="1400" u="sng"/>
            </a:br>
            <a:r>
              <a:rPr lang="en-US" sz="1400"/>
              <a:t>Published Date: Jul 19, 2017</a:t>
            </a:r>
            <a:endParaRPr sz="1400"/>
          </a:p>
          <a:p>
            <a:pPr indent="-317500" lvl="0" marL="457200" rtl="0" algn="l">
              <a:spcBef>
                <a:spcPts val="0"/>
              </a:spcBef>
              <a:spcAft>
                <a:spcPts val="0"/>
              </a:spcAft>
              <a:buSzPts val="1400"/>
              <a:buChar char="•"/>
            </a:pPr>
            <a:r>
              <a:rPr lang="en-US" sz="1400"/>
              <a:t>Title:Kafka高可用，高吞吐量低延迟的高并发的特性背后实现机制</a:t>
            </a:r>
            <a:br>
              <a:rPr lang="en-US" sz="1400"/>
            </a:br>
            <a:r>
              <a:rPr lang="en-US" sz="1400"/>
              <a:t>Author: </a:t>
            </a:r>
            <a:r>
              <a:rPr lang="en-US" sz="1400" u="sng"/>
              <a:t>明智谈生活</a:t>
            </a:r>
            <a:br>
              <a:rPr lang="en-US" sz="1400" u="sng"/>
            </a:br>
            <a:r>
              <a:rPr lang="en-US" sz="1400" u="sng">
                <a:solidFill>
                  <a:schemeClr val="hlink"/>
                </a:solidFill>
                <a:hlinkClick r:id="rId8"/>
              </a:rPr>
              <a:t>https://www.163.com/dy/article/HL40DHP20552ZN8B.html</a:t>
            </a:r>
            <a:br>
              <a:rPr lang="en-US" sz="1400" u="sng"/>
            </a:br>
            <a:r>
              <a:rPr lang="en-US" sz="1400"/>
              <a:t>Published Date: Nov 17, 2022</a:t>
            </a:r>
            <a:endParaRPr sz="1400"/>
          </a:p>
          <a:p>
            <a:pPr indent="-317500" lvl="0" marL="457200" rtl="0" algn="l">
              <a:spcBef>
                <a:spcPts val="0"/>
              </a:spcBef>
              <a:spcAft>
                <a:spcPts val="0"/>
              </a:spcAft>
              <a:buSzPts val="1400"/>
              <a:buChar char="•"/>
            </a:pPr>
            <a:r>
              <a:rPr lang="en-US" sz="1400"/>
              <a:t>Title:『卡夫卡的藏書閣』- 程序猿必須懂的Kafka開發與實作系列</a:t>
            </a:r>
            <a:br>
              <a:rPr lang="en-US" sz="1400"/>
            </a:br>
            <a:r>
              <a:rPr lang="en-US" sz="1400"/>
              <a:t>Author: </a:t>
            </a:r>
            <a:r>
              <a:rPr lang="en-US" sz="1400" u="sng"/>
              <a:t>daniel_ho</a:t>
            </a:r>
            <a:br>
              <a:rPr lang="en-US" sz="1400" u="sng"/>
            </a:br>
            <a:r>
              <a:rPr lang="en-US" sz="1400" u="sng">
                <a:solidFill>
                  <a:schemeClr val="hlink"/>
                </a:solidFill>
                <a:hlinkClick r:id="rId9"/>
              </a:rPr>
              <a:t>https://ithelp.ithome.com.tw/articles/10264758</a:t>
            </a:r>
            <a:br>
              <a:rPr lang="en-US" sz="1400" u="sng"/>
            </a:br>
            <a:r>
              <a:rPr lang="en-US" sz="1400"/>
              <a:t>Published Date: Sep 15, 2021</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24dd7d9bdc_9_41"/>
          <p:cNvSpPr txBox="1"/>
          <p:nvPr>
            <p:ph type="title"/>
          </p:nvPr>
        </p:nvSpPr>
        <p:spPr>
          <a:xfrm>
            <a:off x="838200" y="11246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rPr>
              <a:t>Reference(s) </a:t>
            </a:r>
            <a:r>
              <a:rPr b="1" lang="en-US" sz="2000">
                <a:solidFill>
                  <a:srgbClr val="0070C0"/>
                </a:solidFill>
              </a:rPr>
              <a:t>(5%) </a:t>
            </a:r>
            <a:endParaRPr b="1">
              <a:solidFill>
                <a:srgbClr val="0070C0"/>
              </a:solidFill>
            </a:endParaRPr>
          </a:p>
        </p:txBody>
      </p:sp>
      <p:sp>
        <p:nvSpPr>
          <p:cNvPr id="313" name="Google Shape;313;g224dd7d9bdc_9_41"/>
          <p:cNvSpPr txBox="1"/>
          <p:nvPr>
            <p:ph idx="1" type="body"/>
          </p:nvPr>
        </p:nvSpPr>
        <p:spPr>
          <a:xfrm>
            <a:off x="838200" y="1438023"/>
            <a:ext cx="10515600" cy="5307600"/>
          </a:xfrm>
          <a:prstGeom prst="rect">
            <a:avLst/>
          </a:prstGeom>
          <a:noFill/>
          <a:ln>
            <a:noFill/>
          </a:ln>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1400"/>
              <a:t>Title: </a:t>
            </a:r>
            <a:r>
              <a:rPr lang="en-US" sz="1400"/>
              <a:t>Kafka-based job queue library 'Decaton' examples</a:t>
            </a:r>
            <a:br>
              <a:rPr lang="en-US" sz="1400"/>
            </a:br>
            <a:r>
              <a:rPr lang="en-US" sz="1400"/>
              <a:t>Author: </a:t>
            </a:r>
            <a:r>
              <a:rPr lang="en-US" sz="1200">
                <a:solidFill>
                  <a:srgbClr val="111111"/>
                </a:solidFill>
                <a:uFill>
                  <a:noFill/>
                </a:uFill>
                <a:latin typeface="Arial"/>
                <a:ea typeface="Arial"/>
                <a:cs typeface="Arial"/>
                <a:sym typeface="Arial"/>
                <a:hlinkClick r:id="rId3">
                  <a:extLst>
                    <a:ext uri="{A12FA001-AC4F-418D-AE19-62706E023703}">
                      <ahyp:hlinkClr val="tx"/>
                    </a:ext>
                  </a:extLst>
                </a:hlinkClick>
              </a:rPr>
              <a:t>Kazuki Matsushita</a:t>
            </a:r>
            <a:br>
              <a:rPr lang="en-US" sz="1400" u="sng"/>
            </a:br>
            <a:r>
              <a:rPr lang="en-US" sz="1100" u="sng">
                <a:solidFill>
                  <a:schemeClr val="hlink"/>
                </a:solidFill>
                <a:latin typeface="Arial"/>
                <a:ea typeface="Arial"/>
                <a:cs typeface="Arial"/>
                <a:sym typeface="Arial"/>
                <a:hlinkClick r:id="rId4"/>
              </a:rPr>
              <a:t>Kafka-based job queue library 'Decaton' examples (linecorp.com)</a:t>
            </a:r>
            <a:br>
              <a:rPr lang="en-US" sz="1400" u="sng"/>
            </a:br>
            <a:r>
              <a:rPr lang="en-US" sz="1400"/>
              <a:t>Published Date: Dec 10, 2020</a:t>
            </a:r>
            <a:endParaRPr sz="1400"/>
          </a:p>
          <a:p>
            <a:pPr indent="0" lvl="0" marL="0" rtl="0" algn="l">
              <a:spcBef>
                <a:spcPts val="100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41659035f9_0_0"/>
          <p:cNvSpPr txBox="1"/>
          <p:nvPr/>
        </p:nvSpPr>
        <p:spPr>
          <a:xfrm>
            <a:off x="1005900" y="1168475"/>
            <a:ext cx="7143300" cy="56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TBD</a:t>
            </a:r>
            <a:endParaRPr sz="36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reference &gt;&gt; 不算</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how does it work &gt;&gt; 等排版 </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key feature &gt;&gt; v </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減少頁數(不能超過20)</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lang="en-US" sz="3600">
                <a:latin typeface="Calibri"/>
                <a:ea typeface="Calibri"/>
                <a:cs typeface="Calibri"/>
                <a:sym typeface="Calibri"/>
              </a:rPr>
              <a:t>case study 業界青睞 產品發布簡報 客戶應用報告 業務簡報</a:t>
            </a:r>
            <a:endParaRPr sz="3600">
              <a:latin typeface="Calibri"/>
              <a:ea typeface="Calibri"/>
              <a:cs typeface="Calibri"/>
              <a:sym typeface="Calibri"/>
            </a:endParaRPr>
          </a:p>
          <a:p>
            <a:pPr indent="-457200" lvl="0" marL="457200" rtl="0" algn="l">
              <a:lnSpc>
                <a:spcPct val="90000"/>
              </a:lnSpc>
              <a:spcBef>
                <a:spcPts val="0"/>
              </a:spcBef>
              <a:spcAft>
                <a:spcPts val="0"/>
              </a:spcAft>
              <a:buClr>
                <a:srgbClr val="0070C0"/>
              </a:buClr>
              <a:buSzPts val="3600"/>
              <a:buFont typeface="Calibri"/>
              <a:buChar char="●"/>
            </a:pPr>
            <a:r>
              <a:rPr b="1" lang="en-US" sz="3600">
                <a:solidFill>
                  <a:srgbClr val="0070C0"/>
                </a:solidFill>
                <a:latin typeface="Calibri"/>
                <a:ea typeface="Calibri"/>
                <a:cs typeface="Calibri"/>
                <a:sym typeface="Calibri"/>
              </a:rPr>
              <a:t>Study Comments (20%) </a:t>
            </a:r>
            <a:endParaRPr b="1" sz="3600">
              <a:solidFill>
                <a:srgbClr val="0070C0"/>
              </a:solidFill>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23d1d1a101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70C0"/>
              </a:buClr>
              <a:buSzPts val="4400"/>
              <a:buFont typeface="Calibri"/>
              <a:buNone/>
            </a:pPr>
            <a:r>
              <a:rPr b="1" lang="en-US">
                <a:solidFill>
                  <a:srgbClr val="0070C0"/>
                </a:solidFill>
              </a:rPr>
              <a:t>Key Features &amp; Benefits (1)</a:t>
            </a:r>
            <a:endParaRPr/>
          </a:p>
        </p:txBody>
      </p:sp>
      <p:sp>
        <p:nvSpPr>
          <p:cNvPr id="120" name="Google Shape;120;g223d1d1a101_0_0"/>
          <p:cNvSpPr txBox="1"/>
          <p:nvPr>
            <p:ph idx="1" type="body"/>
          </p:nvPr>
        </p:nvSpPr>
        <p:spPr>
          <a:xfrm>
            <a:off x="838200" y="1915350"/>
            <a:ext cx="10625100" cy="1227600"/>
          </a:xfrm>
          <a:prstGeom prst="rect">
            <a:avLst/>
          </a:prstGeom>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lang="en-US" sz="2200"/>
              <a:t>Capable of handling high-velocity and high-volume data.</a:t>
            </a:r>
            <a:endParaRPr sz="2200"/>
          </a:p>
          <a:p>
            <a:pPr indent="-368300" lvl="0" marL="457200" rtl="0" algn="l">
              <a:spcBef>
                <a:spcPts val="0"/>
              </a:spcBef>
              <a:spcAft>
                <a:spcPts val="0"/>
              </a:spcAft>
              <a:buSzPts val="2200"/>
              <a:buChar char="➢"/>
            </a:pPr>
            <a:r>
              <a:rPr lang="en-US" sz="2200"/>
              <a:t>Processes millions of messages per second.</a:t>
            </a:r>
            <a:endParaRPr sz="2200"/>
          </a:p>
        </p:txBody>
      </p:sp>
      <p:pic>
        <p:nvPicPr>
          <p:cNvPr id="121" name="Google Shape;121;g223d1d1a101_0_0"/>
          <p:cNvPicPr preferRelativeResize="0"/>
          <p:nvPr/>
        </p:nvPicPr>
        <p:blipFill>
          <a:blip r:embed="rId3">
            <a:alphaModFix/>
          </a:blip>
          <a:stretch>
            <a:fillRect/>
          </a:stretch>
        </p:blipFill>
        <p:spPr>
          <a:xfrm>
            <a:off x="399647" y="3244587"/>
            <a:ext cx="5617550" cy="3159875"/>
          </a:xfrm>
          <a:prstGeom prst="rect">
            <a:avLst/>
          </a:prstGeom>
          <a:noFill/>
          <a:ln>
            <a:noFill/>
          </a:ln>
        </p:spPr>
      </p:pic>
      <p:sp>
        <p:nvSpPr>
          <p:cNvPr id="122" name="Google Shape;122;g223d1d1a101_0_0"/>
          <p:cNvSpPr txBox="1"/>
          <p:nvPr/>
        </p:nvSpPr>
        <p:spPr>
          <a:xfrm>
            <a:off x="838200" y="1473050"/>
            <a:ext cx="11186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chemeClr val="dk1"/>
                </a:solidFill>
                <a:latin typeface="Calibri"/>
                <a:ea typeface="Calibri"/>
                <a:cs typeface="Calibri"/>
                <a:sym typeface="Calibri"/>
              </a:rPr>
              <a:t>High Throughput</a:t>
            </a:r>
            <a:endParaRPr sz="2800">
              <a:latin typeface="Calibri"/>
              <a:ea typeface="Calibri"/>
              <a:cs typeface="Calibri"/>
              <a:sym typeface="Calibri"/>
            </a:endParaRPr>
          </a:p>
        </p:txBody>
      </p:sp>
      <p:pic>
        <p:nvPicPr>
          <p:cNvPr id="123" name="Google Shape;123;g223d1d1a101_0_0"/>
          <p:cNvPicPr preferRelativeResize="0"/>
          <p:nvPr/>
        </p:nvPicPr>
        <p:blipFill>
          <a:blip r:embed="rId4">
            <a:alphaModFix/>
          </a:blip>
          <a:stretch>
            <a:fillRect/>
          </a:stretch>
        </p:blipFill>
        <p:spPr>
          <a:xfrm>
            <a:off x="6464250" y="3291000"/>
            <a:ext cx="5617550" cy="3092050"/>
          </a:xfrm>
          <a:prstGeom prst="rect">
            <a:avLst/>
          </a:prstGeom>
          <a:noFill/>
          <a:ln>
            <a:noFill/>
          </a:ln>
        </p:spPr>
      </p:pic>
      <p:sp>
        <p:nvSpPr>
          <p:cNvPr id="124" name="Google Shape;124;g223d1d1a101_0_0"/>
          <p:cNvSpPr txBox="1"/>
          <p:nvPr/>
        </p:nvSpPr>
        <p:spPr>
          <a:xfrm>
            <a:off x="6464250" y="6404475"/>
            <a:ext cx="487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Calibri"/>
                <a:ea typeface="Calibri"/>
                <a:cs typeface="Calibri"/>
                <a:sym typeface="Calibri"/>
              </a:rPr>
              <a:t>Image Source:</a:t>
            </a:r>
            <a:r>
              <a:rPr lang="en-US" sz="1000" u="sng">
                <a:solidFill>
                  <a:schemeClr val="hlink"/>
                </a:solidFill>
                <a:latin typeface="Calibri"/>
                <a:ea typeface="Calibri"/>
                <a:cs typeface="Calibri"/>
                <a:sym typeface="Calibri"/>
                <a:hlinkClick r:id="rId5"/>
              </a:rPr>
              <a:t>https://queue.acm.org/detail.cfm?id=1563874</a:t>
            </a:r>
            <a:endParaRPr sz="1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23d1d1a101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Key Features &amp; Benefits (2)</a:t>
            </a:r>
            <a:endParaRPr b="1">
              <a:solidFill>
                <a:srgbClr val="0070C0"/>
              </a:solidFill>
            </a:endParaRPr>
          </a:p>
        </p:txBody>
      </p:sp>
      <p:pic>
        <p:nvPicPr>
          <p:cNvPr id="131" name="Google Shape;131;g223d1d1a101_0_14"/>
          <p:cNvPicPr preferRelativeResize="0"/>
          <p:nvPr/>
        </p:nvPicPr>
        <p:blipFill>
          <a:blip r:embed="rId3">
            <a:alphaModFix/>
          </a:blip>
          <a:stretch>
            <a:fillRect/>
          </a:stretch>
        </p:blipFill>
        <p:spPr>
          <a:xfrm>
            <a:off x="6230100" y="2045250"/>
            <a:ext cx="5916300" cy="3835893"/>
          </a:xfrm>
          <a:prstGeom prst="rect">
            <a:avLst/>
          </a:prstGeom>
          <a:noFill/>
          <a:ln>
            <a:noFill/>
          </a:ln>
        </p:spPr>
      </p:pic>
      <p:sp>
        <p:nvSpPr>
          <p:cNvPr id="132" name="Google Shape;132;g223d1d1a101_0_14"/>
          <p:cNvSpPr txBox="1"/>
          <p:nvPr>
            <p:ph idx="1" type="body"/>
          </p:nvPr>
        </p:nvSpPr>
        <p:spPr>
          <a:xfrm>
            <a:off x="838200" y="2130425"/>
            <a:ext cx="5391900" cy="2694000"/>
          </a:xfrm>
          <a:prstGeom prst="rect">
            <a:avLst/>
          </a:prstGeom>
        </p:spPr>
        <p:txBody>
          <a:bodyPr anchorCtr="0" anchor="t" bIns="45700" lIns="91425" spcFirstLastPara="1" rIns="91425" wrap="square" tIns="45700">
            <a:noAutofit/>
          </a:bodyPr>
          <a:lstStyle/>
          <a:p>
            <a:pPr indent="-368300" lvl="0" marL="457200" rtl="0" algn="l">
              <a:spcBef>
                <a:spcPts val="0"/>
              </a:spcBef>
              <a:spcAft>
                <a:spcPts val="0"/>
              </a:spcAft>
              <a:buSzPts val="2200"/>
              <a:buChar char="➢"/>
            </a:pPr>
            <a:r>
              <a:rPr lang="en-US" sz="2200"/>
              <a:t>Scale Kafka clusters up to a thousand brokers.</a:t>
            </a:r>
            <a:endParaRPr sz="2200"/>
          </a:p>
          <a:p>
            <a:pPr indent="-368300" lvl="0" marL="457200" rtl="0" algn="l">
              <a:spcBef>
                <a:spcPts val="0"/>
              </a:spcBef>
              <a:spcAft>
                <a:spcPts val="0"/>
              </a:spcAft>
              <a:buSzPts val="2200"/>
              <a:buChar char="➢"/>
            </a:pPr>
            <a:r>
              <a:rPr lang="en-US" sz="2200"/>
              <a:t>Handle trillions of messages per day.</a:t>
            </a:r>
            <a:endParaRPr sz="2200"/>
          </a:p>
          <a:p>
            <a:pPr indent="-368300" lvl="0" marL="457200" rtl="0" algn="l">
              <a:spcBef>
                <a:spcPts val="0"/>
              </a:spcBef>
              <a:spcAft>
                <a:spcPts val="0"/>
              </a:spcAft>
              <a:buSzPts val="2200"/>
              <a:buChar char="➢"/>
            </a:pPr>
            <a:r>
              <a:rPr lang="en-US" sz="2200"/>
              <a:t>Manage petabytes of data.</a:t>
            </a:r>
            <a:endParaRPr sz="2200"/>
          </a:p>
          <a:p>
            <a:pPr indent="-368300" lvl="0" marL="457200" rtl="0" algn="l">
              <a:spcBef>
                <a:spcPts val="0"/>
              </a:spcBef>
              <a:spcAft>
                <a:spcPts val="0"/>
              </a:spcAft>
              <a:buSzPts val="2200"/>
              <a:buChar char="➢"/>
            </a:pPr>
            <a:r>
              <a:rPr lang="en-US" sz="2200"/>
              <a:t>Support hundreds of thousands of partitions.</a:t>
            </a:r>
            <a:endParaRPr sz="2200"/>
          </a:p>
          <a:p>
            <a:pPr indent="-368300" lvl="0" marL="457200" rtl="0" algn="l">
              <a:spcBef>
                <a:spcPts val="0"/>
              </a:spcBef>
              <a:spcAft>
                <a:spcPts val="0"/>
              </a:spcAft>
              <a:buSzPts val="2200"/>
              <a:buChar char="➢"/>
            </a:pPr>
            <a:r>
              <a:rPr lang="en-US" sz="2200"/>
              <a:t>Elastically expand and contract storage and processing.</a:t>
            </a:r>
            <a:endParaRPr sz="2200"/>
          </a:p>
        </p:txBody>
      </p:sp>
      <p:sp>
        <p:nvSpPr>
          <p:cNvPr id="133" name="Google Shape;133;g223d1d1a101_0_14"/>
          <p:cNvSpPr txBox="1"/>
          <p:nvPr/>
        </p:nvSpPr>
        <p:spPr>
          <a:xfrm>
            <a:off x="838200" y="1473050"/>
            <a:ext cx="11186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chemeClr val="dk1"/>
                </a:solidFill>
                <a:latin typeface="Calibri"/>
                <a:ea typeface="Calibri"/>
                <a:cs typeface="Calibri"/>
                <a:sym typeface="Calibri"/>
              </a:rPr>
              <a:t>High Scalability</a:t>
            </a:r>
            <a:endParaRPr sz="2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23d1d1a101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Key Features &amp; Benefits (3)</a:t>
            </a:r>
            <a:endParaRPr/>
          </a:p>
        </p:txBody>
      </p:sp>
      <p:sp>
        <p:nvSpPr>
          <p:cNvPr id="140" name="Google Shape;140;g223d1d1a101_0_25"/>
          <p:cNvSpPr txBox="1"/>
          <p:nvPr>
            <p:ph idx="1" type="body"/>
          </p:nvPr>
        </p:nvSpPr>
        <p:spPr>
          <a:xfrm>
            <a:off x="838200" y="1995075"/>
            <a:ext cx="10515600" cy="1325700"/>
          </a:xfrm>
          <a:prstGeom prst="rect">
            <a:avLst/>
          </a:prstGeom>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lang="en-US" sz="2200"/>
              <a:t>Deliver high volume of messages.</a:t>
            </a:r>
            <a:endParaRPr sz="2200"/>
          </a:p>
          <a:p>
            <a:pPr indent="-368300" lvl="0" marL="457200" rtl="0" algn="l">
              <a:spcBef>
                <a:spcPts val="0"/>
              </a:spcBef>
              <a:spcAft>
                <a:spcPts val="0"/>
              </a:spcAft>
              <a:buSzPts val="2200"/>
              <a:buChar char="➢"/>
            </a:pPr>
            <a:r>
              <a:rPr lang="en-US" sz="2200"/>
              <a:t>Utilize a cluster of machines.</a:t>
            </a:r>
            <a:endParaRPr sz="2200"/>
          </a:p>
          <a:p>
            <a:pPr indent="-368300" lvl="0" marL="457200" rtl="0" algn="l">
              <a:spcBef>
                <a:spcPts val="0"/>
              </a:spcBef>
              <a:spcAft>
                <a:spcPts val="0"/>
              </a:spcAft>
              <a:buSzPts val="2200"/>
              <a:buChar char="➢"/>
            </a:pPr>
            <a:r>
              <a:rPr lang="en-US" sz="2200"/>
              <a:t>Achieve low latencies as low as 2ms.</a:t>
            </a:r>
            <a:endParaRPr sz="2200"/>
          </a:p>
        </p:txBody>
      </p:sp>
      <p:pic>
        <p:nvPicPr>
          <p:cNvPr id="141" name="Google Shape;141;g223d1d1a101_0_25"/>
          <p:cNvPicPr preferRelativeResize="0"/>
          <p:nvPr/>
        </p:nvPicPr>
        <p:blipFill>
          <a:blip r:embed="rId3">
            <a:alphaModFix/>
          </a:blip>
          <a:stretch>
            <a:fillRect/>
          </a:stretch>
        </p:blipFill>
        <p:spPr>
          <a:xfrm>
            <a:off x="2788499" y="2957625"/>
            <a:ext cx="6461800" cy="3634775"/>
          </a:xfrm>
          <a:prstGeom prst="rect">
            <a:avLst/>
          </a:prstGeom>
          <a:noFill/>
          <a:ln>
            <a:noFill/>
          </a:ln>
        </p:spPr>
      </p:pic>
      <p:sp>
        <p:nvSpPr>
          <p:cNvPr id="142" name="Google Shape;142;g223d1d1a101_0_25"/>
          <p:cNvSpPr txBox="1"/>
          <p:nvPr/>
        </p:nvSpPr>
        <p:spPr>
          <a:xfrm>
            <a:off x="838200" y="1473050"/>
            <a:ext cx="11186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chemeClr val="dk1"/>
                </a:solidFill>
                <a:latin typeface="Calibri"/>
                <a:ea typeface="Calibri"/>
                <a:cs typeface="Calibri"/>
                <a:sym typeface="Calibri"/>
              </a:rPr>
              <a:t>Low Latency</a:t>
            </a:r>
            <a:endParaRPr sz="2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23d1d1a101_0_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solidFill>
                  <a:srgbClr val="0070C0"/>
                </a:solidFill>
              </a:rPr>
              <a:t>Key Features &amp; Benefits (4)</a:t>
            </a:r>
            <a:endParaRPr/>
          </a:p>
        </p:txBody>
      </p:sp>
      <p:sp>
        <p:nvSpPr>
          <p:cNvPr id="149" name="Google Shape;149;g223d1d1a101_0_31"/>
          <p:cNvSpPr txBox="1"/>
          <p:nvPr>
            <p:ph idx="1" type="body"/>
          </p:nvPr>
        </p:nvSpPr>
        <p:spPr>
          <a:xfrm>
            <a:off x="838200" y="1965175"/>
            <a:ext cx="10515600" cy="1325700"/>
          </a:xfrm>
          <a:prstGeom prst="rect">
            <a:avLst/>
          </a:prstGeom>
        </p:spPr>
        <p:txBody>
          <a:bodyPr anchorCtr="0" anchor="t" bIns="45700" lIns="91425" spcFirstLastPara="1" rIns="91425" wrap="square" tIns="45700">
            <a:noAutofit/>
          </a:bodyPr>
          <a:lstStyle/>
          <a:p>
            <a:pPr indent="-368300" lvl="0" marL="457200" rtl="0" algn="l">
              <a:spcBef>
                <a:spcPts val="0"/>
              </a:spcBef>
              <a:spcAft>
                <a:spcPts val="0"/>
              </a:spcAft>
              <a:buSzPts val="2200"/>
              <a:buChar char="➢"/>
            </a:pPr>
            <a:r>
              <a:rPr lang="en-US" sz="2200"/>
              <a:t>Safely and securely store streams of data.</a:t>
            </a:r>
            <a:endParaRPr sz="2200"/>
          </a:p>
          <a:p>
            <a:pPr indent="-368300" lvl="0" marL="457200" rtl="0" algn="l">
              <a:spcBef>
                <a:spcPts val="0"/>
              </a:spcBef>
              <a:spcAft>
                <a:spcPts val="0"/>
              </a:spcAft>
              <a:buSzPts val="2200"/>
              <a:buChar char="➢"/>
            </a:pPr>
            <a:r>
              <a:rPr lang="en-US" sz="2200"/>
              <a:t>Use a distributed cluster for storage.</a:t>
            </a:r>
            <a:endParaRPr sz="2200"/>
          </a:p>
          <a:p>
            <a:pPr indent="-368300" lvl="0" marL="457200" rtl="0" algn="l">
              <a:spcBef>
                <a:spcPts val="0"/>
              </a:spcBef>
              <a:spcAft>
                <a:spcPts val="0"/>
              </a:spcAft>
              <a:buSzPts val="2200"/>
              <a:buChar char="➢"/>
            </a:pPr>
            <a:r>
              <a:rPr lang="en-US" sz="2200"/>
              <a:t>Ensure durability and reliability of data.</a:t>
            </a:r>
            <a:endParaRPr sz="2200"/>
          </a:p>
          <a:p>
            <a:pPr indent="-368300" lvl="0" marL="457200" rtl="0" algn="l">
              <a:spcBef>
                <a:spcPts val="0"/>
              </a:spcBef>
              <a:spcAft>
                <a:spcPts val="0"/>
              </a:spcAft>
              <a:buSzPts val="2200"/>
              <a:buChar char="➢"/>
            </a:pPr>
            <a:r>
              <a:rPr lang="en-US" sz="2200"/>
              <a:t>Provide fault tolerance in the cluster.</a:t>
            </a:r>
            <a:endParaRPr sz="2200"/>
          </a:p>
          <a:p>
            <a:pPr indent="0" lvl="0" marL="0" rtl="0" algn="l">
              <a:spcBef>
                <a:spcPts val="0"/>
              </a:spcBef>
              <a:spcAft>
                <a:spcPts val="0"/>
              </a:spcAft>
              <a:buNone/>
            </a:pPr>
            <a:r>
              <a:t/>
            </a:r>
            <a:endParaRPr sz="2200"/>
          </a:p>
        </p:txBody>
      </p:sp>
      <p:pic>
        <p:nvPicPr>
          <p:cNvPr id="150" name="Google Shape;150;g223d1d1a101_0_31"/>
          <p:cNvPicPr preferRelativeResize="0"/>
          <p:nvPr/>
        </p:nvPicPr>
        <p:blipFill>
          <a:blip r:embed="rId3">
            <a:alphaModFix/>
          </a:blip>
          <a:stretch>
            <a:fillRect/>
          </a:stretch>
        </p:blipFill>
        <p:spPr>
          <a:xfrm>
            <a:off x="2843475" y="3198900"/>
            <a:ext cx="6505050" cy="3659100"/>
          </a:xfrm>
          <a:prstGeom prst="rect">
            <a:avLst/>
          </a:prstGeom>
          <a:noFill/>
          <a:ln>
            <a:noFill/>
          </a:ln>
        </p:spPr>
      </p:pic>
      <p:sp>
        <p:nvSpPr>
          <p:cNvPr id="151" name="Google Shape;151;g223d1d1a101_0_31"/>
          <p:cNvSpPr txBox="1"/>
          <p:nvPr/>
        </p:nvSpPr>
        <p:spPr>
          <a:xfrm>
            <a:off x="838200" y="1392475"/>
            <a:ext cx="11186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chemeClr val="dk1"/>
                </a:solidFill>
                <a:latin typeface="Calibri"/>
                <a:ea typeface="Calibri"/>
                <a:cs typeface="Calibri"/>
                <a:sym typeface="Calibri"/>
              </a:rPr>
              <a:t>Permanent Storage</a:t>
            </a:r>
            <a:endParaRPr sz="2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23d1d1a101_0_43"/>
          <p:cNvSpPr txBox="1"/>
          <p:nvPr>
            <p:ph idx="1" type="body"/>
          </p:nvPr>
        </p:nvSpPr>
        <p:spPr>
          <a:xfrm>
            <a:off x="875950" y="2140400"/>
            <a:ext cx="10515600" cy="1325700"/>
          </a:xfrm>
          <a:prstGeom prst="rect">
            <a:avLst/>
          </a:prstGeom>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lang="en-US" sz="2200"/>
              <a:t>Efficiently extend clusters over availability zones.</a:t>
            </a:r>
            <a:endParaRPr sz="2200"/>
          </a:p>
          <a:p>
            <a:pPr indent="-368300" lvl="0" marL="457200" rtl="0" algn="l">
              <a:spcBef>
                <a:spcPts val="0"/>
              </a:spcBef>
              <a:spcAft>
                <a:spcPts val="0"/>
              </a:spcAft>
              <a:buSzPts val="2200"/>
              <a:buChar char="➢"/>
            </a:pPr>
            <a:r>
              <a:rPr lang="en-US" sz="2200"/>
              <a:t>Connect clusters across geographic regions.</a:t>
            </a:r>
            <a:endParaRPr sz="2200"/>
          </a:p>
          <a:p>
            <a:pPr indent="-368300" lvl="0" marL="457200" rtl="0" algn="l">
              <a:spcBef>
                <a:spcPts val="0"/>
              </a:spcBef>
              <a:spcAft>
                <a:spcPts val="0"/>
              </a:spcAft>
              <a:buSzPts val="2200"/>
              <a:buChar char="➢"/>
            </a:pPr>
            <a:r>
              <a:rPr lang="en-US" sz="2200"/>
              <a:t>Ensure high availability and fault tolerance.</a:t>
            </a:r>
            <a:endParaRPr sz="2200"/>
          </a:p>
          <a:p>
            <a:pPr indent="-368300" lvl="0" marL="457200" rtl="0" algn="l">
              <a:spcBef>
                <a:spcPts val="0"/>
              </a:spcBef>
              <a:spcAft>
                <a:spcPts val="0"/>
              </a:spcAft>
              <a:buSzPts val="2200"/>
              <a:buChar char="➢"/>
            </a:pPr>
            <a:r>
              <a:rPr lang="en-US" sz="2200"/>
              <a:t>Eliminate the risk of data loss.</a:t>
            </a:r>
            <a:endParaRPr sz="2200"/>
          </a:p>
        </p:txBody>
      </p:sp>
      <p:sp>
        <p:nvSpPr>
          <p:cNvPr id="158" name="Google Shape;158;g223d1d1a101_0_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solidFill>
                  <a:srgbClr val="0070C0"/>
                </a:solidFill>
              </a:rPr>
              <a:t>Key Features &amp; Benefits (5)</a:t>
            </a:r>
            <a:endParaRPr/>
          </a:p>
        </p:txBody>
      </p:sp>
      <p:pic>
        <p:nvPicPr>
          <p:cNvPr id="159" name="Google Shape;159;g223d1d1a101_0_43"/>
          <p:cNvPicPr preferRelativeResize="0"/>
          <p:nvPr/>
        </p:nvPicPr>
        <p:blipFill rotWithShape="1">
          <a:blip r:embed="rId3">
            <a:alphaModFix/>
          </a:blip>
          <a:srcRect b="0" l="0" r="0" t="0"/>
          <a:stretch/>
        </p:blipFill>
        <p:spPr>
          <a:xfrm>
            <a:off x="3027475" y="3363425"/>
            <a:ext cx="6212550" cy="3494575"/>
          </a:xfrm>
          <a:prstGeom prst="rect">
            <a:avLst/>
          </a:prstGeom>
          <a:noFill/>
          <a:ln>
            <a:noFill/>
          </a:ln>
        </p:spPr>
      </p:pic>
      <p:sp>
        <p:nvSpPr>
          <p:cNvPr id="160" name="Google Shape;160;g223d1d1a101_0_43"/>
          <p:cNvSpPr txBox="1"/>
          <p:nvPr/>
        </p:nvSpPr>
        <p:spPr>
          <a:xfrm>
            <a:off x="875950" y="1473050"/>
            <a:ext cx="11186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2800">
                <a:solidFill>
                  <a:schemeClr val="dk1"/>
                </a:solidFill>
                <a:latin typeface="Calibri"/>
                <a:ea typeface="Calibri"/>
                <a:cs typeface="Calibri"/>
                <a:sym typeface="Calibri"/>
              </a:rPr>
              <a:t>High Availability</a:t>
            </a:r>
            <a:endParaRPr>
              <a:latin typeface="Calibri"/>
              <a:ea typeface="Calibri"/>
              <a:cs typeface="Calibri"/>
              <a:sym typeface="Calibri"/>
            </a:endParaRPr>
          </a:p>
        </p:txBody>
      </p:sp>
      <p:sp>
        <p:nvSpPr>
          <p:cNvPr id="161" name="Google Shape;161;g223d1d1a101_0_43"/>
          <p:cNvSpPr/>
          <p:nvPr/>
        </p:nvSpPr>
        <p:spPr>
          <a:xfrm>
            <a:off x="6781600" y="362750"/>
            <a:ext cx="4189800" cy="27933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434b895a24_0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8" name="Google Shape;168;g2434b895a24_0_12"/>
          <p:cNvPicPr preferRelativeResize="0"/>
          <p:nvPr/>
        </p:nvPicPr>
        <p:blipFill>
          <a:blip r:embed="rId3">
            <a:alphaModFix/>
          </a:blip>
          <a:stretch>
            <a:fillRect/>
          </a:stretch>
        </p:blipFill>
        <p:spPr>
          <a:xfrm>
            <a:off x="311425" y="1461150"/>
            <a:ext cx="11421724" cy="5447524"/>
          </a:xfrm>
          <a:prstGeom prst="rect">
            <a:avLst/>
          </a:prstGeom>
          <a:noFill/>
          <a:ln>
            <a:noFill/>
          </a:ln>
        </p:spPr>
      </p:pic>
      <p:sp>
        <p:nvSpPr>
          <p:cNvPr id="169" name="Google Shape;169;g2434b895a24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24043e5f8e_0_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0070C0"/>
                </a:solidFill>
              </a:rPr>
              <a:t>How Does It Work (2)</a:t>
            </a:r>
            <a:endParaRPr/>
          </a:p>
        </p:txBody>
      </p:sp>
      <p:pic>
        <p:nvPicPr>
          <p:cNvPr id="176" name="Google Shape;176;g224043e5f8e_0_3"/>
          <p:cNvPicPr preferRelativeResize="0"/>
          <p:nvPr/>
        </p:nvPicPr>
        <p:blipFill>
          <a:blip r:embed="rId3">
            <a:alphaModFix/>
          </a:blip>
          <a:stretch>
            <a:fillRect/>
          </a:stretch>
        </p:blipFill>
        <p:spPr>
          <a:xfrm>
            <a:off x="1790200" y="3206250"/>
            <a:ext cx="8611600" cy="3651750"/>
          </a:xfrm>
          <a:prstGeom prst="rect">
            <a:avLst/>
          </a:prstGeom>
          <a:noFill/>
          <a:ln>
            <a:noFill/>
          </a:ln>
        </p:spPr>
      </p:pic>
      <p:sp>
        <p:nvSpPr>
          <p:cNvPr id="177" name="Google Shape;177;g224043e5f8e_0_3"/>
          <p:cNvSpPr txBox="1"/>
          <p:nvPr>
            <p:ph idx="1" type="body"/>
          </p:nvPr>
        </p:nvSpPr>
        <p:spPr>
          <a:xfrm>
            <a:off x="838200" y="1407225"/>
            <a:ext cx="10651200" cy="2137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sz="2400"/>
              <a:t>Because each message is appended to the partition, which is sequential disk writing, the efficiency is extremely high. It has been verified that sequential disk writing is even more efficient than random memory writing, which is a crucial factor in ensuring Kafka's high throughput.</a:t>
            </a:r>
            <a:endParaRPr sz="2400"/>
          </a:p>
          <a:p>
            <a:pPr indent="0" lvl="0" marL="0" rtl="0" algn="l">
              <a:spcBef>
                <a:spcPts val="1000"/>
              </a:spcBef>
              <a:spcAft>
                <a:spcPts val="0"/>
              </a:spcAft>
              <a:buNone/>
            </a:pPr>
            <a:r>
              <a:rPr lang="en-US" sz="2400"/>
              <a:t>For traditional message queues, it is common practice to delete messages that have been consumed. However, a Kafka cluster retains all messages.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2021-09-27T05:54:04Z</dcterms:created>
  <dc:creator>Benny Wang</dc:creator>
</cp:coreProperties>
</file>